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48"/>
  </p:notesMasterIdLst>
  <p:handoutMasterIdLst>
    <p:handoutMasterId r:id="rId49"/>
  </p:handoutMasterIdLst>
  <p:sldIdLst>
    <p:sldId id="595" r:id="rId2"/>
    <p:sldId id="396" r:id="rId3"/>
    <p:sldId id="721" r:id="rId4"/>
    <p:sldId id="566" r:id="rId5"/>
    <p:sldId id="685" r:id="rId6"/>
    <p:sldId id="686" r:id="rId7"/>
    <p:sldId id="638" r:id="rId8"/>
    <p:sldId id="639" r:id="rId9"/>
    <p:sldId id="640" r:id="rId10"/>
    <p:sldId id="641" r:id="rId11"/>
    <p:sldId id="642" r:id="rId12"/>
    <p:sldId id="724" r:id="rId13"/>
    <p:sldId id="725" r:id="rId14"/>
    <p:sldId id="726" r:id="rId15"/>
    <p:sldId id="727" r:id="rId16"/>
    <p:sldId id="728" r:id="rId17"/>
    <p:sldId id="729" r:id="rId18"/>
    <p:sldId id="643" r:id="rId19"/>
    <p:sldId id="645" r:id="rId20"/>
    <p:sldId id="680" r:id="rId21"/>
    <p:sldId id="657" r:id="rId22"/>
    <p:sldId id="658" r:id="rId23"/>
    <p:sldId id="661" r:id="rId24"/>
    <p:sldId id="662" r:id="rId25"/>
    <p:sldId id="663" r:id="rId26"/>
    <p:sldId id="664" r:id="rId27"/>
    <p:sldId id="454" r:id="rId28"/>
    <p:sldId id="683" r:id="rId29"/>
    <p:sldId id="668" r:id="rId30"/>
    <p:sldId id="714" r:id="rId31"/>
    <p:sldId id="715" r:id="rId32"/>
    <p:sldId id="717" r:id="rId33"/>
    <p:sldId id="666" r:id="rId34"/>
    <p:sldId id="667" r:id="rId35"/>
    <p:sldId id="718" r:id="rId36"/>
    <p:sldId id="736" r:id="rId37"/>
    <p:sldId id="737" r:id="rId38"/>
    <p:sldId id="738" r:id="rId39"/>
    <p:sldId id="684" r:id="rId40"/>
    <p:sldId id="730" r:id="rId41"/>
    <p:sldId id="731" r:id="rId42"/>
    <p:sldId id="732" r:id="rId43"/>
    <p:sldId id="733" r:id="rId44"/>
    <p:sldId id="734" r:id="rId45"/>
    <p:sldId id="735" r:id="rId46"/>
    <p:sldId id="563" r:id="rId47"/>
  </p:sldIdLst>
  <p:sldSz cx="12192000" cy="6858000"/>
  <p:notesSz cx="5715000" cy="8839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84">
          <p15:clr>
            <a:srgbClr val="A4A3A4"/>
          </p15:clr>
        </p15:guide>
        <p15:guide id="2" pos="18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98" autoAdjust="0"/>
    <p:restoredTop sz="95341" autoAdjust="0"/>
  </p:normalViewPr>
  <p:slideViewPr>
    <p:cSldViewPr snapToGrid="0">
      <p:cViewPr varScale="1">
        <p:scale>
          <a:sx n="79" d="100"/>
          <a:sy n="79" d="100"/>
        </p:scale>
        <p:origin x="86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28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7538"/>
    </p:cViewPr>
  </p:sorterViewPr>
  <p:notesViewPr>
    <p:cSldViewPr snapToGrid="0">
      <p:cViewPr varScale="1">
        <p:scale>
          <a:sx n="55" d="100"/>
          <a:sy n="55" d="100"/>
        </p:scale>
        <p:origin x="-2304" y="-102"/>
      </p:cViewPr>
      <p:guideLst>
        <p:guide orient="horz" pos="2784"/>
        <p:guide pos="18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476500" cy="441960"/>
          </a:xfrm>
          <a:prstGeom prst="rect">
            <a:avLst/>
          </a:prstGeom>
        </p:spPr>
        <p:txBody>
          <a:bodyPr vert="horz" lIns="83165" tIns="41582" rIns="83165" bIns="41582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237178" y="0"/>
            <a:ext cx="2476500" cy="441960"/>
          </a:xfrm>
          <a:prstGeom prst="rect">
            <a:avLst/>
          </a:prstGeom>
        </p:spPr>
        <p:txBody>
          <a:bodyPr vert="horz" lIns="83165" tIns="41582" rIns="83165" bIns="41582" rtlCol="0"/>
          <a:lstStyle>
            <a:lvl1pPr algn="r">
              <a:defRPr sz="1100"/>
            </a:lvl1pPr>
          </a:lstStyle>
          <a:p>
            <a:fld id="{CDDBA366-6297-4793-8B85-D41FE2DE5A77}" type="datetimeFigureOut">
              <a:rPr lang="en-US" smtClean="0"/>
              <a:pPr/>
              <a:t>1/3/2023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395706"/>
            <a:ext cx="2476500" cy="441960"/>
          </a:xfrm>
          <a:prstGeom prst="rect">
            <a:avLst/>
          </a:prstGeom>
        </p:spPr>
        <p:txBody>
          <a:bodyPr vert="horz" lIns="83165" tIns="41582" rIns="83165" bIns="41582" rtlCol="0" anchor="b"/>
          <a:lstStyle>
            <a:lvl1pPr algn="l">
              <a:defRPr sz="1100"/>
            </a:lvl1pPr>
          </a:lstStyle>
          <a:p>
            <a:r>
              <a:rPr lang="en-US"/>
              <a:t>Follow Us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237178" y="8395706"/>
            <a:ext cx="2476500" cy="441960"/>
          </a:xfrm>
          <a:prstGeom prst="rect">
            <a:avLst/>
          </a:prstGeom>
        </p:spPr>
        <p:txBody>
          <a:bodyPr vert="horz" lIns="83165" tIns="41582" rIns="83165" bIns="41582" rtlCol="0" anchor="b"/>
          <a:lstStyle>
            <a:lvl1pPr algn="r">
              <a:defRPr sz="1100"/>
            </a:lvl1pPr>
          </a:lstStyle>
          <a:p>
            <a:fld id="{DA6907CA-8D32-49DD-AAFF-A9926E25A3C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476500" cy="443495"/>
          </a:xfrm>
          <a:prstGeom prst="rect">
            <a:avLst/>
          </a:prstGeom>
        </p:spPr>
        <p:txBody>
          <a:bodyPr vert="horz" lIns="83165" tIns="41582" rIns="83165" bIns="41582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237178" y="0"/>
            <a:ext cx="2476500" cy="443495"/>
          </a:xfrm>
          <a:prstGeom prst="rect">
            <a:avLst/>
          </a:prstGeom>
        </p:spPr>
        <p:txBody>
          <a:bodyPr vert="horz" lIns="83165" tIns="41582" rIns="83165" bIns="41582" rtlCol="0"/>
          <a:lstStyle>
            <a:lvl1pPr algn="r">
              <a:defRPr sz="1100"/>
            </a:lvl1pPr>
          </a:lstStyle>
          <a:p>
            <a:fld id="{94EB97C9-803F-4CB1-86DB-AB0B20D9C83D}" type="datetimeFigureOut">
              <a:rPr lang="en-US" smtClean="0"/>
              <a:pPr/>
              <a:t>1/3/2023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375" y="1104900"/>
            <a:ext cx="5302250" cy="2982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165" tIns="41582" rIns="83165" bIns="4158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71500" y="4253865"/>
            <a:ext cx="4572000" cy="3480435"/>
          </a:xfrm>
          <a:prstGeom prst="rect">
            <a:avLst/>
          </a:prstGeom>
        </p:spPr>
        <p:txBody>
          <a:bodyPr vert="horz" lIns="83165" tIns="41582" rIns="83165" bIns="4158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395706"/>
            <a:ext cx="2476500" cy="443494"/>
          </a:xfrm>
          <a:prstGeom prst="rect">
            <a:avLst/>
          </a:prstGeom>
        </p:spPr>
        <p:txBody>
          <a:bodyPr vert="horz" lIns="83165" tIns="41582" rIns="83165" bIns="41582" rtlCol="0" anchor="b"/>
          <a:lstStyle>
            <a:lvl1pPr algn="l">
              <a:defRPr sz="1100"/>
            </a:lvl1pPr>
          </a:lstStyle>
          <a:p>
            <a:r>
              <a:rPr lang="en-US"/>
              <a:t>Follow Us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237178" y="8395706"/>
            <a:ext cx="2476500" cy="443494"/>
          </a:xfrm>
          <a:prstGeom prst="rect">
            <a:avLst/>
          </a:prstGeom>
        </p:spPr>
        <p:txBody>
          <a:bodyPr vert="horz" lIns="83165" tIns="41582" rIns="83165" bIns="41582" rtlCol="0" anchor="b"/>
          <a:lstStyle>
            <a:lvl1pPr algn="r">
              <a:defRPr sz="1100"/>
            </a:lvl1pPr>
          </a:lstStyle>
          <a:p>
            <a:fld id="{9A981C13-6AA5-44AD-AB63-32BBF529B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5580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81C13-6AA5-44AD-AB63-32BBF529BBA3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Follow Us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981C13-6AA5-44AD-AB63-32BBF529BBA3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Follow Us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Follow Us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981C13-6AA5-44AD-AB63-32BBF529BBA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859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74650" y="708025"/>
            <a:ext cx="6291263" cy="3540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/>
              <a:t>The details of information in an image depends upon the pixel size,  you can see the fasial mosque as seen by different satellites </a:t>
            </a:r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950EF2-5A2C-4967-95B6-1C9494BE813B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Follow Us</a:t>
            </a:r>
          </a:p>
        </p:txBody>
      </p:sp>
    </p:spTree>
    <p:extLst>
      <p:ext uri="{BB962C8B-B14F-4D97-AF65-F5344CB8AC3E}">
        <p14:creationId xmlns:p14="http://schemas.microsoft.com/office/powerpoint/2010/main" val="242645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B268D-CF16-4860-8244-DAF546A5B5E0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Follow Us</a:t>
            </a:r>
          </a:p>
        </p:txBody>
      </p:sp>
    </p:spTree>
    <p:extLst>
      <p:ext uri="{BB962C8B-B14F-4D97-AF65-F5344CB8AC3E}">
        <p14:creationId xmlns:p14="http://schemas.microsoft.com/office/powerpoint/2010/main" val="344614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B268D-CF16-4860-8244-DAF546A5B5E0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Follow Us</a:t>
            </a:r>
          </a:p>
        </p:txBody>
      </p:sp>
    </p:spTree>
    <p:extLst>
      <p:ext uri="{BB962C8B-B14F-4D97-AF65-F5344CB8AC3E}">
        <p14:creationId xmlns:p14="http://schemas.microsoft.com/office/powerpoint/2010/main" val="4604288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B268D-CF16-4860-8244-DAF546A5B5E0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Follow Us</a:t>
            </a:r>
          </a:p>
        </p:txBody>
      </p:sp>
    </p:spTree>
    <p:extLst>
      <p:ext uri="{BB962C8B-B14F-4D97-AF65-F5344CB8AC3E}">
        <p14:creationId xmlns:p14="http://schemas.microsoft.com/office/powerpoint/2010/main" val="250918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76238" y="706438"/>
            <a:ext cx="6294438" cy="35417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723C7F1-A2A2-4F68-8866-1D8AE23597F8}" type="slidenum">
              <a:rPr lang="en-US"/>
              <a:pPr/>
              <a:t>33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Follow Us</a:t>
            </a:r>
          </a:p>
        </p:txBody>
      </p:sp>
    </p:spTree>
    <p:extLst>
      <p:ext uri="{BB962C8B-B14F-4D97-AF65-F5344CB8AC3E}">
        <p14:creationId xmlns:p14="http://schemas.microsoft.com/office/powerpoint/2010/main" val="19094351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B268D-CF16-4860-8244-DAF546A5B5E0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Follow Us</a:t>
            </a:r>
          </a:p>
        </p:txBody>
      </p:sp>
    </p:spTree>
    <p:extLst>
      <p:ext uri="{BB962C8B-B14F-4D97-AF65-F5344CB8AC3E}">
        <p14:creationId xmlns:p14="http://schemas.microsoft.com/office/powerpoint/2010/main" val="1373447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A4E37C5-77C7-48BA-92FE-5D0EB1F0DD79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Pakistan Bureau of Statistics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1448F06-6356-4C88-B7EC-D8DF05E68A19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Pakistan Bureau of Statistics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E58ECA8-340E-46BC-9CEE-7F21E64EC05D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Pakistan Bureau of Statistics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27262"/>
            <a:ext cx="10972800" cy="438912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3E686A6-83B6-4686-8449-CBA36DDCA9F5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Pakistan Bureau of Statistics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89CA7A0-463B-4EC4-82F6-E34DC2BC4041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Pakistan Bureau of Statistics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C9A36A1-D650-4670-A54A-891513A8E826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Pakistan Bureau of Statistics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CBCC122-4343-4656-8DAA-0038723D50B3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Pakistan Bureau of Statistics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9CA9EA33-B100-4C40-AA2F-83EA14D189C4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Pakistan Bureau of Statistics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834C4BF-7253-4420-BB3B-FBAE4ACBD395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Pakistan Bureau of Statistics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DDCCCB8-8902-4356-9754-52DC9F471F47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Pakistan Bureau of Statistics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FA7D3E6-8B6E-B5ED-12C3-2ABA85E5DB92}"/>
              </a:ext>
            </a:extLst>
          </p:cNvPr>
          <p:cNvPicPr/>
          <p:nvPr userDrawn="1"/>
        </p:nvPicPr>
        <p:blipFill>
          <a:blip r:embed="rId13">
            <a:lum bright="70000" contrast="-70000"/>
          </a:blip>
          <a:stretch>
            <a:fillRect/>
          </a:stretch>
        </p:blipFill>
        <p:spPr>
          <a:xfrm>
            <a:off x="4165600" y="1302243"/>
            <a:ext cx="4552567" cy="47907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083D0C-7F46-3F5A-E59B-C97062C63A99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300" y="30377"/>
            <a:ext cx="1155700" cy="11596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DC01E8-2AFE-F01B-07C7-BDD3BD9E96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6"/>
          <a:stretch/>
        </p:blipFill>
        <p:spPr>
          <a:xfrm>
            <a:off x="217946" y="32876"/>
            <a:ext cx="790858" cy="1012372"/>
          </a:xfrm>
          <a:prstGeom prst="rect">
            <a:avLst/>
          </a:prstGeom>
        </p:spPr>
      </p:pic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11476B56-7FB7-4C2F-566B-E2C7B5811DBB}"/>
              </a:ext>
            </a:extLst>
          </p:cNvPr>
          <p:cNvSpPr txBox="1">
            <a:spLocks/>
          </p:cNvSpPr>
          <p:nvPr userDrawn="1"/>
        </p:nvSpPr>
        <p:spPr>
          <a:xfrm>
            <a:off x="4797286" y="6492875"/>
            <a:ext cx="3860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72902"/>
            <a:r>
              <a:rPr lang="en-US" dirty="0">
                <a:solidFill>
                  <a:srgbClr val="0000FF"/>
                </a:solidFill>
                <a:latin typeface="Calibri"/>
              </a:rPr>
              <a:t>Pakistan Bureau of Statistics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D6B055E-191B-B761-D7C2-FD8B3E44975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300" y="30377"/>
            <a:ext cx="1155700" cy="115963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4BD5593-F1E9-114D-7D36-E5D0D003C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6"/>
          <a:stretch/>
        </p:blipFill>
        <p:spPr>
          <a:xfrm>
            <a:off x="217946" y="32876"/>
            <a:ext cx="790858" cy="101237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BC05EF8-FD77-3AB1-A75F-870238524869}"/>
              </a:ext>
            </a:extLst>
          </p:cNvPr>
          <p:cNvGrpSpPr/>
          <p:nvPr userDrawn="1"/>
        </p:nvGrpSpPr>
        <p:grpSpPr>
          <a:xfrm>
            <a:off x="4350" y="6533280"/>
            <a:ext cx="4161249" cy="335571"/>
            <a:chOff x="4168157" y="6463017"/>
            <a:chExt cx="3564414" cy="303322"/>
          </a:xfrm>
        </p:grpSpPr>
        <p:pic>
          <p:nvPicPr>
            <p:cNvPr id="23" name="Picture 3" descr="C:\Users\dell\Desktop\Untitled-4.png">
              <a:extLst>
                <a:ext uri="{FF2B5EF4-FFF2-40B4-BE49-F238E27FC236}">
                  <a16:creationId xmlns:a16="http://schemas.microsoft.com/office/drawing/2014/main" id="{10D5A5BB-B55D-8408-3AF0-14B1F34454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9404" y="6501133"/>
              <a:ext cx="1426611" cy="245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D768F99-39AD-427D-8596-A23FA6E423F4}"/>
                </a:ext>
              </a:extLst>
            </p:cNvPr>
            <p:cNvSpPr txBox="1"/>
            <p:nvPr/>
          </p:nvSpPr>
          <p:spPr>
            <a:xfrm>
              <a:off x="4168157" y="6488140"/>
              <a:ext cx="983136" cy="278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Follow Us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F958F94-969B-4168-D487-3173D7FFC574}"/>
                </a:ext>
              </a:extLst>
            </p:cNvPr>
            <p:cNvSpPr txBox="1"/>
            <p:nvPr/>
          </p:nvSpPr>
          <p:spPr>
            <a:xfrm>
              <a:off x="6388392" y="6463017"/>
              <a:ext cx="1344179" cy="27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</a:rPr>
                <a:t>@</a:t>
              </a:r>
              <a:r>
                <a:rPr lang="en-US" sz="1400" b="1" dirty="0">
                  <a:solidFill>
                    <a:srgbClr val="0000FF"/>
                  </a:solidFill>
                </a:rPr>
                <a:t>pbsofficialpak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social%20media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slide" Target="slid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slide" Target="slide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hyperlink" Target="KIS%20KO%20SUMAR%20KIYA%20JAYE%20GA.mp4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hyperlink" Target="kahan%20Shumar%20kia%20jai%20ga.mp4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2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hyperlink" Target="GHARANA.mp4" TargetMode="External"/><Relationship Id="rId5" Type="http://schemas.openxmlformats.org/officeDocument/2006/relationships/image" Target="../media/image81.png"/><Relationship Id="rId4" Type="http://schemas.openxmlformats.org/officeDocument/2006/relationships/hyperlink" Target="Ghar.mp4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11122" y="6426239"/>
            <a:ext cx="2837762" cy="365125"/>
          </a:xfrm>
        </p:spPr>
        <p:txBody>
          <a:bodyPr/>
          <a:lstStyle/>
          <a:p>
            <a:pPr algn="r" defTabSz="872902"/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algn="r" defTabSz="872902"/>
              <a:t>1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7126" y="3200399"/>
            <a:ext cx="5420084" cy="3446501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800"/>
              </a:lnSpc>
              <a:spcBef>
                <a:spcPts val="1200"/>
              </a:spcBef>
              <a:spcAft>
                <a:spcPts val="1800"/>
              </a:spcAft>
              <a:buNone/>
            </a:pPr>
            <a:endParaRPr lang="en-GB" sz="3400" dirty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61CBD-B34E-4718-AEB4-3A79844A9A20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165600" y="646433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872902"/>
            <a:r>
              <a:rPr lang="en-US"/>
              <a:t>Pakistan Bureau of Statistics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D7B591F-5DC3-49CB-9638-7BAF2A277775}"/>
              </a:ext>
            </a:extLst>
          </p:cNvPr>
          <p:cNvSpPr/>
          <p:nvPr/>
        </p:nvSpPr>
        <p:spPr>
          <a:xfrm>
            <a:off x="0" y="1478632"/>
            <a:ext cx="678158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72922">
              <a:defRPr/>
            </a:pPr>
            <a:r>
              <a:rPr lang="en-US" sz="4000" b="1" dirty="0">
                <a:solidFill>
                  <a:schemeClr val="bg1"/>
                </a:solidFill>
                <a:cs typeface="Arial" pitchFamily="34" charset="0"/>
              </a:rPr>
              <a:t>Presentation on Enumeration methodology of  7</a:t>
            </a:r>
            <a:r>
              <a:rPr lang="en-US" sz="4000" b="1" baseline="30000" dirty="0">
                <a:solidFill>
                  <a:schemeClr val="bg1"/>
                </a:solidFill>
                <a:cs typeface="Arial" pitchFamily="34" charset="0"/>
              </a:rPr>
              <a:t>th</a:t>
            </a:r>
            <a:r>
              <a:rPr lang="en-US" sz="4000" b="1" dirty="0">
                <a:solidFill>
                  <a:schemeClr val="bg1"/>
                </a:solidFill>
                <a:cs typeface="Arial" pitchFamily="34" charset="0"/>
              </a:rPr>
              <a:t> Population &amp; Housing Census</a:t>
            </a:r>
          </a:p>
          <a:p>
            <a:pPr lvl="0" algn="ctr" defTabSz="872922">
              <a:defRPr/>
            </a:pPr>
            <a:br>
              <a:rPr lang="en-US" sz="4000" b="1" dirty="0">
                <a:solidFill>
                  <a:srgbClr val="FF3300"/>
                </a:solidFill>
                <a:cs typeface="Arial" pitchFamily="34" charset="0"/>
              </a:rPr>
            </a:br>
            <a:r>
              <a:rPr lang="en-US" sz="4400" b="1" dirty="0">
                <a:solidFill>
                  <a:srgbClr val="FF6600"/>
                </a:solidFill>
                <a:cs typeface="Arial" pitchFamily="34" charset="0"/>
              </a:rPr>
              <a:t>“ The Digital Census”</a:t>
            </a:r>
          </a:p>
          <a:p>
            <a:pPr lvl="0" algn="ctr" defTabSz="872922">
              <a:defRPr/>
            </a:pPr>
            <a:endParaRPr lang="en-US" sz="4000" b="1" dirty="0">
              <a:solidFill>
                <a:srgbClr val="FF66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030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3825"/>
            <a:ext cx="12192000" cy="983033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>
            <a:normAutofit/>
          </a:bodyPr>
          <a:lstStyle/>
          <a:p>
            <a:pPr algn="l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MAJOR RECOMMENDATIONS OF CENSUS ADVISORY COMMITTEE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96284"/>
            <a:ext cx="838200" cy="9005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B7F43C4-EB3D-00A2-1A66-B2460B6FFBB5}"/>
              </a:ext>
            </a:extLst>
          </p:cNvPr>
          <p:cNvSpPr/>
          <p:nvPr/>
        </p:nvSpPr>
        <p:spPr>
          <a:xfrm>
            <a:off x="330958" y="996860"/>
            <a:ext cx="1153008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2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Census must be conducted </a:t>
            </a:r>
            <a:r>
              <a:rPr lang="en-US" sz="24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Digitally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by 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Self-Enumeration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and  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Tablet Based Data Collection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while </a:t>
            </a:r>
            <a:r>
              <a:rPr lang="en-US" sz="24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 Tagging    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all structures 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Ensure </a:t>
            </a:r>
            <a:r>
              <a:rPr lang="en-US" sz="24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Universality: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Counting of whole population residing in country at the time of the census irrespective of its </a:t>
            </a:r>
            <a:r>
              <a:rPr lang="en-US" sz="24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Status/ Holder of CNIC or not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4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De-jure Method of enumeration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recommended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Law enforcement agencies for</a:t>
            </a: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security</a:t>
            </a:r>
            <a:r>
              <a:rPr 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not for enumeration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National Census Coordination Center (N3C) 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 monitoring, coordination and decisions.</a:t>
            </a:r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Involvement of Stakeholders </a:t>
            </a:r>
            <a:r>
              <a:rPr lang="en-US" sz="24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(especially provinces</a:t>
            </a:r>
            <a:r>
              <a:rPr 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political parties)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4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Pilot Census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test the processes / tools techniques for conduct of “</a:t>
            </a:r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Census”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Conduct of </a:t>
            </a:r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Post Enumeration Census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--- Extensive trainings</a:t>
            </a:r>
          </a:p>
        </p:txBody>
      </p:sp>
    </p:spTree>
    <p:extLst>
      <p:ext uri="{BB962C8B-B14F-4D97-AF65-F5344CB8AC3E}">
        <p14:creationId xmlns:p14="http://schemas.microsoft.com/office/powerpoint/2010/main" val="4150714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3825"/>
            <a:ext cx="12192000" cy="1083845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>
            <a:normAutofit/>
          </a:bodyPr>
          <a:lstStyle/>
          <a:p>
            <a:pPr algn="l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APPROVAL  OF CENSUS ADVISORY COMMITTEE(CAC)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96285"/>
            <a:ext cx="838200" cy="81811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59382C5-F7B1-9AE6-0600-D1ECA350A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371" y="1217947"/>
            <a:ext cx="11383764" cy="5256584"/>
          </a:xfrm>
        </p:spPr>
        <p:txBody>
          <a:bodyPr>
            <a:normAutofit/>
          </a:bodyPr>
          <a:lstStyle/>
          <a:p>
            <a:pPr marL="428625" indent="-428625" algn="just" defTabSz="375047">
              <a:spcBef>
                <a:spcPct val="50000"/>
              </a:spcBef>
              <a:defRPr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Cabinet approved these recommendations on </a:t>
            </a:r>
            <a:r>
              <a:rPr lang="en-GB" sz="28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GB" sz="2800" b="1" baseline="30000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28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October, 2021</a:t>
            </a:r>
          </a:p>
          <a:p>
            <a:pPr marL="428625" indent="-428625" algn="just" defTabSz="375047">
              <a:spcBef>
                <a:spcPct val="50000"/>
              </a:spcBef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CCI in its </a:t>
            </a:r>
            <a:r>
              <a:rPr lang="en-US" sz="28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</a:t>
            </a:r>
            <a:r>
              <a:rPr lang="en-US" sz="2800" b="1" baseline="30000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meeting 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held on </a:t>
            </a:r>
            <a:r>
              <a:rPr lang="en-US" sz="28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en-US" sz="2800" b="1" baseline="30000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b="1" dirty="0">
                <a:solidFill>
                  <a:srgbClr val="F57E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January 2022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approved  the conduct of Census-2022 along with approval of the following :</a:t>
            </a:r>
          </a:p>
          <a:p>
            <a:pPr marL="436452" lvl="1" indent="0" algn="just" defTabSz="375047">
              <a:spcBef>
                <a:spcPct val="50000"/>
              </a:spcBef>
              <a:buNone/>
              <a:defRPr/>
            </a:pPr>
            <a:r>
              <a:rPr lang="en-US" sz="2425" b="1" dirty="0">
                <a:latin typeface="Arial" panose="020B0604020202020204" pitchFamily="34" charset="0"/>
                <a:cs typeface="Arial" panose="020B0604020202020204" pitchFamily="34" charset="0"/>
              </a:rPr>
              <a:t>		Recommendations of CAC</a:t>
            </a:r>
            <a:endParaRPr lang="en-US" sz="242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36452" lvl="1" indent="0" defTabSz="1092200">
              <a:spcBef>
                <a:spcPts val="2400"/>
              </a:spcBef>
              <a:buNone/>
            </a:pPr>
            <a:r>
              <a:rPr lang="en-US" sz="2425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25" b="1" dirty="0">
                <a:latin typeface="Arial" panose="020B0604020202020204" pitchFamily="34" charset="0"/>
                <a:cs typeface="Arial" panose="020B0604020202020204" pitchFamily="34" charset="0"/>
              </a:rPr>
              <a:t>Census Work Plan</a:t>
            </a:r>
          </a:p>
          <a:p>
            <a:pPr marL="436452" lvl="1" indent="0" defTabSz="1092200">
              <a:spcBef>
                <a:spcPts val="2400"/>
              </a:spcBef>
              <a:buNone/>
            </a:pPr>
            <a:r>
              <a:rPr lang="en-US" sz="2425" b="1" dirty="0">
                <a:latin typeface="Arial" panose="020B0604020202020204" pitchFamily="34" charset="0"/>
                <a:cs typeface="Arial" panose="020B0604020202020204" pitchFamily="34" charset="0"/>
              </a:rPr>
              <a:t>	Census Questionnaire</a:t>
            </a:r>
          </a:p>
          <a:p>
            <a:pPr marL="436452" lvl="1" indent="0">
              <a:spcBef>
                <a:spcPts val="2400"/>
              </a:spcBef>
              <a:buClr>
                <a:srgbClr val="0000FF"/>
              </a:buClr>
              <a:buNone/>
              <a:tabLst>
                <a:tab pos="1028700" algn="l"/>
              </a:tabLst>
            </a:pPr>
            <a:r>
              <a:rPr lang="en-US" sz="2425" b="1" dirty="0">
                <a:latin typeface="Arial" panose="020B0604020202020204" pitchFamily="34" charset="0"/>
                <a:cs typeface="Arial" panose="020B0604020202020204" pitchFamily="34" charset="0"/>
              </a:rPr>
              <a:t>	Census Monitoring Committee</a:t>
            </a:r>
          </a:p>
          <a:p>
            <a:pPr marL="378023" indent="-378023" algn="just" defTabSz="375047">
              <a:spcBef>
                <a:spcPct val="50000"/>
              </a:spcBef>
              <a:buNone/>
              <a:defRPr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8F0E87-2D70-414D-17D7-931416A75A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50" y="3200400"/>
            <a:ext cx="754058" cy="754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032196D-0404-C400-35B6-BAD7A0C866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50" y="3954459"/>
            <a:ext cx="767663" cy="6175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72D2361-234E-F0AB-A598-3DC3A910BA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6991" y="5279190"/>
            <a:ext cx="857221" cy="61754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C5BC7C2-143D-C2A7-5B85-EAF676FEDD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91" y="4634994"/>
            <a:ext cx="793179" cy="52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40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3826"/>
            <a:ext cx="12192000" cy="962486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>
            <a:normAutofit/>
          </a:bodyPr>
          <a:lstStyle/>
          <a:p>
            <a:r>
              <a:rPr lang="en-US" sz="3200" b="1" dirty="0"/>
              <a:t>RECOMMENDATIONS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96285"/>
            <a:ext cx="838200" cy="818116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04800" y="900755"/>
            <a:ext cx="11768233" cy="554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700" b="1" dirty="0">
              <a:latin typeface="Arial" pitchFamily="34" charset="0"/>
              <a:cs typeface="Arial" pitchFamily="34" charset="0"/>
            </a:endParaRPr>
          </a:p>
          <a:p>
            <a:pPr marL="0" lvl="1"/>
            <a:r>
              <a:rPr lang="en-US" sz="2800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Mode of Data Collection</a:t>
            </a:r>
          </a:p>
          <a:p>
            <a:pPr lvl="0" algn="just"/>
            <a:r>
              <a:rPr lang="en-US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Multi-mode </a:t>
            </a:r>
            <a:r>
              <a:rPr lang="en-US" sz="24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Data Collection </a:t>
            </a:r>
            <a:r>
              <a:rPr lang="en-US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Models </a:t>
            </a:r>
          </a:p>
          <a:p>
            <a:pPr lvl="0" algn="just"/>
            <a:r>
              <a:rPr lang="en-US" sz="28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i. </a:t>
            </a:r>
            <a:r>
              <a:rPr lang="en-US" sz="24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Self-Enumeration</a:t>
            </a:r>
            <a:r>
              <a:rPr lang="en-US" sz="24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(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Phase-I):-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Launching of fully secured Web-based Self-Enumeration portal Fifteen days prior to Field Enumeration </a:t>
            </a:r>
            <a:r>
              <a:rPr lang="en-US" sz="24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(Firstly -Extensively tested through Pilot Census )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FIRST STEP</a:t>
            </a:r>
            <a:endParaRPr lang="en-US" sz="24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Calibri" panose="020F0502020204030204" pitchFamily="34" charset="0"/>
              <a:buChar char="₋"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Access of portal through secure login/password (authenticated through their cell number),</a:t>
            </a:r>
          </a:p>
          <a:p>
            <a:pPr marL="342900" indent="-342900" algn="just">
              <a:buFont typeface="Calibri" panose="020F0502020204030204" pitchFamily="34" charset="0"/>
              <a:buChar char="₋"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Unique Token / QR Code will be issued through portal after completion of self enumeration.</a:t>
            </a:r>
          </a:p>
          <a:p>
            <a:pPr marL="347663" lvl="1" indent="-347663" algn="just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SECOND STEP </a:t>
            </a:r>
          </a:p>
          <a:p>
            <a:pPr marL="249338" indent="-342900" algn="just">
              <a:buFont typeface="Calibri" panose="020F0502020204030204" pitchFamily="34" charset="0"/>
              <a:buChar char="₋"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 Field enumerator will physically visit the household and verify the QR Code,</a:t>
            </a:r>
          </a:p>
          <a:p>
            <a:pPr marL="341415" lvl="1" indent="-371475" algn="just">
              <a:buFont typeface="Calibri" panose="020F0502020204030204" pitchFamily="34" charset="0"/>
              <a:buChar char="₋"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After Physical Verification and Geo-Tagging of Household self enumeration process will be completed. </a:t>
            </a:r>
            <a:endParaRPr lang="x-none" sz="2400" b="1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740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96285"/>
            <a:ext cx="838200" cy="8181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04800" y="1274661"/>
            <a:ext cx="11506200" cy="3655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800" b="1" dirty="0"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en-US" sz="32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ii. Tablet Based (Phase –II)</a:t>
            </a:r>
          </a:p>
          <a:p>
            <a:pPr marL="342900" lvl="0" indent="-3429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Data will be collected electronically through tablets </a:t>
            </a:r>
          </a:p>
          <a:p>
            <a:pPr lvl="0" algn="just">
              <a:lnSpc>
                <a:spcPct val="114000"/>
              </a:lnSpc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(both in Online/Offline Mode)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. </a:t>
            </a:r>
          </a:p>
          <a:p>
            <a:pPr marL="342900" lvl="0" indent="-3429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Geo-Tagging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of Structures. </a:t>
            </a:r>
          </a:p>
          <a:p>
            <a:pPr marL="342900" lvl="0" indent="-3429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E2D700"/>
                </a:solidFill>
                <a:latin typeface="Arial" pitchFamily="34" charset="0"/>
                <a:cs typeface="Arial" pitchFamily="34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800" dirty="0">
                <a:solidFill>
                  <a:srgbClr val="FF6600"/>
                </a:solidFill>
                <a:latin typeface="Arial" pitchFamily="34" charset="0"/>
                <a:cs typeface="Arial" pitchFamily="34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Digital Census Block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Map in Tablet Device which will enable complete coverage and avoid overlapping. </a:t>
            </a:r>
            <a:r>
              <a:rPr lang="en-US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(approx. coverage: 85% - 95%).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272" y="-11198"/>
            <a:ext cx="12192000" cy="9624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87293" tIns="43646" rIns="87293" bIns="43646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RECOMMENDATIONS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872" y="71261"/>
            <a:ext cx="838200" cy="818116"/>
          </a:xfrm>
          <a:prstGeom prst="rect">
            <a:avLst/>
          </a:prstGeom>
        </p:spPr>
      </p:pic>
      <p:pic>
        <p:nvPicPr>
          <p:cNvPr id="13" name="Picture 12" descr="Computer Assisted Personal Interviewing - CAPI | Imperial Research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0" y="1173709"/>
            <a:ext cx="2519149" cy="1686636"/>
          </a:xfrm>
          <a:prstGeom prst="rect">
            <a:avLst/>
          </a:prstGeom>
          <a:noFill/>
          <a:ln>
            <a:solidFill>
              <a:srgbClr val="00CC00"/>
            </a:solidFill>
          </a:ln>
        </p:spPr>
      </p:pic>
    </p:spTree>
    <p:extLst>
      <p:ext uri="{BB962C8B-B14F-4D97-AF65-F5344CB8AC3E}">
        <p14:creationId xmlns:p14="http://schemas.microsoft.com/office/powerpoint/2010/main" val="1452740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3826"/>
            <a:ext cx="12192000" cy="962486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>
            <a:normAutofit/>
          </a:bodyPr>
          <a:lstStyle/>
          <a:p>
            <a:pPr algn="l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APPROVAL  OF CENSUS ADVISORY COMMITTEE(CAC)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96285"/>
            <a:ext cx="838200" cy="8181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5683" y="918945"/>
            <a:ext cx="12056317" cy="5251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Monitoring &amp; Supervision of Field work </a:t>
            </a:r>
          </a:p>
          <a:p>
            <a:pPr marL="573088" indent="-463550" algn="just">
              <a:lnSpc>
                <a:spcPct val="114000"/>
              </a:lnSpc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•	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An internet-based dashboard system must be developed for</a:t>
            </a:r>
          </a:p>
          <a:p>
            <a:pPr marL="573088" indent="-463550" algn="just">
              <a:lnSpc>
                <a:spcPct val="114000"/>
              </a:lnSpc>
            </a:pPr>
            <a:r>
              <a:rPr lang="en-US" sz="2600" dirty="0">
                <a:latin typeface="Arial" pitchFamily="34" charset="0"/>
                <a:cs typeface="Arial" pitchFamily="34" charset="0"/>
              </a:rPr>
              <a:t>       </a:t>
            </a:r>
            <a:r>
              <a:rPr lang="en-US" sz="2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real time monitoring 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and to cross-check the data by the supervisors </a:t>
            </a:r>
          </a:p>
          <a:p>
            <a:pPr marL="573088" indent="-463550" algn="just">
              <a:lnSpc>
                <a:spcPct val="114000"/>
              </a:lnSpc>
            </a:pPr>
            <a:r>
              <a:rPr lang="en-US" sz="2600" dirty="0">
                <a:latin typeface="Arial" pitchFamily="34" charset="0"/>
                <a:cs typeface="Arial" pitchFamily="34" charset="0"/>
              </a:rPr>
              <a:t>      and rectify it immediately. </a:t>
            </a:r>
          </a:p>
          <a:p>
            <a:pPr marL="573088" indent="-463550" algn="just">
              <a:lnSpc>
                <a:spcPct val="114000"/>
              </a:lnSpc>
            </a:pPr>
            <a:r>
              <a:rPr lang="en-US" sz="2600" dirty="0">
                <a:latin typeface="Arial" pitchFamily="34" charset="0"/>
                <a:cs typeface="Arial" pitchFamily="34" charset="0"/>
              </a:rPr>
              <a:t>•	</a:t>
            </a:r>
            <a:r>
              <a:rPr lang="en-US" sz="32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Post Enumeration Survey (PES)</a:t>
            </a:r>
          </a:p>
          <a:p>
            <a:pPr marL="573088" indent="-4635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600" dirty="0">
                <a:latin typeface="Arial" pitchFamily="34" charset="0"/>
                <a:cs typeface="Arial" pitchFamily="34" charset="0"/>
              </a:rPr>
              <a:t>PES is essential to determine the </a:t>
            </a:r>
            <a:r>
              <a:rPr lang="en-US" sz="2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coverage and quality 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of census data. </a:t>
            </a:r>
          </a:p>
          <a:p>
            <a:pPr marL="573088" indent="-4635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600" dirty="0">
                <a:latin typeface="Arial" pitchFamily="34" charset="0"/>
                <a:cs typeface="Arial" pitchFamily="34" charset="0"/>
              </a:rPr>
              <a:t>To increase credibility of the Census results the PES may be designed with </a:t>
            </a:r>
            <a:r>
              <a:rPr lang="en-US" sz="2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sufficient budget 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and may be conducted within the </a:t>
            </a:r>
            <a:r>
              <a:rPr lang="en-US" sz="2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sixth months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of field operation. </a:t>
            </a:r>
          </a:p>
          <a:p>
            <a:pPr marL="573088" indent="-4635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600" dirty="0">
                <a:latin typeface="Arial" pitchFamily="34" charset="0"/>
                <a:cs typeface="Arial" pitchFamily="34" charset="0"/>
              </a:rPr>
              <a:t>PES be conducted through latest technique  i.e. </a:t>
            </a:r>
            <a:r>
              <a:rPr lang="en-US" sz="2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CATI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for resource management  </a:t>
            </a:r>
            <a:endParaRPr lang="x-none" sz="26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9" r="11935"/>
          <a:stretch/>
        </p:blipFill>
        <p:spPr bwMode="auto">
          <a:xfrm>
            <a:off x="9826387" y="1023582"/>
            <a:ext cx="2006222" cy="968994"/>
          </a:xfrm>
          <a:prstGeom prst="rect">
            <a:avLst/>
          </a:prstGeom>
          <a:noFill/>
          <a:ln>
            <a:solidFill>
              <a:srgbClr val="00CC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627" y="2442948"/>
            <a:ext cx="2139737" cy="90854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2272" y="-11198"/>
            <a:ext cx="12192000" cy="9624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87293" tIns="43646" rIns="87293" bIns="43646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RECOMMENDATIONS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872" y="71261"/>
            <a:ext cx="838200" cy="81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40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3826"/>
            <a:ext cx="12192000" cy="962486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>
            <a:normAutofit/>
          </a:bodyPr>
          <a:lstStyle/>
          <a:p>
            <a:pPr algn="l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APPROVAL  OF CENSUS ADVISORY COMMITTEE(CAC)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96285"/>
            <a:ext cx="838200" cy="8181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373" y="56049"/>
            <a:ext cx="12192000" cy="838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/>
          <a:lstStyle/>
          <a:p>
            <a:pPr lvl="0">
              <a:spcBef>
                <a:spcPct val="0"/>
              </a:spcBef>
              <a:defRPr/>
            </a:pPr>
            <a:r>
              <a:rPr lang="en-US" sz="3200" b="1" dirty="0"/>
              <a:t>RECOMMENDATIONS</a:t>
            </a:r>
          </a:p>
        </p:txBody>
      </p:sp>
      <p:sp>
        <p:nvSpPr>
          <p:cNvPr id="9" name="Rectangle 8"/>
          <p:cNvSpPr/>
          <p:nvPr/>
        </p:nvSpPr>
        <p:spPr>
          <a:xfrm>
            <a:off x="171886" y="968990"/>
            <a:ext cx="11506200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endParaRPr lang="en-US" sz="3200" b="1" dirty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  <a:p>
            <a:pPr marL="0" lvl="1"/>
            <a:r>
              <a:rPr lang="en-US" sz="32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Communication Advocacy and Publicity </a:t>
            </a:r>
            <a:endParaRPr lang="en-US" sz="1800" b="1" dirty="0">
              <a:solidFill>
                <a:srgbClr val="FF6600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Public Campaign has to begin </a:t>
            </a:r>
            <a:r>
              <a:rPr lang="en-US" sz="25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early and extend right up to the release of the first initial</a:t>
            </a:r>
            <a:r>
              <a:rPr lang="en-US" sz="25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dirty="0">
                <a:latin typeface="Arial" pitchFamily="34" charset="0"/>
                <a:cs typeface="Arial" pitchFamily="34" charset="0"/>
              </a:rPr>
              <a:t>results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Communication Strategy </a:t>
            </a:r>
            <a:r>
              <a:rPr lang="en-US" sz="2500" dirty="0">
                <a:latin typeface="Arial" pitchFamily="34" charset="0"/>
                <a:cs typeface="Arial" pitchFamily="34" charset="0"/>
              </a:rPr>
              <a:t>with involvement of </a:t>
            </a:r>
            <a:r>
              <a:rPr lang="en-US" sz="25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locals, Mimbar/masjid, Hujra/ </a:t>
            </a:r>
            <a:r>
              <a:rPr lang="en-US" sz="2500" b="1" dirty="0" err="1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Bhaitak</a:t>
            </a:r>
            <a:r>
              <a:rPr lang="en-US" sz="25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500" b="1" dirty="0" err="1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Auttaq</a:t>
            </a:r>
            <a:r>
              <a:rPr lang="en-US" sz="25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etc.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500" dirty="0">
                <a:latin typeface="Arial" pitchFamily="34" charset="0"/>
                <a:cs typeface="Arial" pitchFamily="34" charset="0"/>
              </a:rPr>
              <a:t>Development and distribution of Information, Education and Communication (IEC) material – </a:t>
            </a:r>
            <a:r>
              <a:rPr lang="en-US" altLang="en-US" sz="25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Interactive Videos</a:t>
            </a:r>
            <a:r>
              <a:rPr lang="en-US" altLang="en-US" sz="2500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altLang="en-US" sz="25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Census logo, Census Brochure, Color posters, Short </a:t>
            </a:r>
            <a:r>
              <a:rPr lang="en-US" altLang="en-US" sz="25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Songs</a:t>
            </a:r>
            <a:r>
              <a:rPr lang="en-US" altLang="en-US" sz="25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with Census Message lyrics, census slogans, Merchandising, Celebrities message through Media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Engagement of </a:t>
            </a:r>
            <a:r>
              <a:rPr lang="en-US" sz="25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Social Media</a:t>
            </a:r>
            <a:r>
              <a:rPr lang="en-US" sz="25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(Facebook, YouTube, Instagram, LinkedIn, Twitter, Snapchat)   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Consultation, confidence building and continuous involvement of Stakeholders </a:t>
            </a:r>
          </a:p>
        </p:txBody>
      </p:sp>
      <p:pic>
        <p:nvPicPr>
          <p:cNvPr id="10" name="Picture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7211" y="1138400"/>
            <a:ext cx="1371600" cy="691003"/>
          </a:xfrm>
          <a:prstGeom prst="rect">
            <a:avLst/>
          </a:prstGeom>
          <a:ln>
            <a:solidFill>
              <a:srgbClr val="00CC0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86011"/>
            <a:ext cx="838200" cy="81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40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3826"/>
            <a:ext cx="12192000" cy="962486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200" b="1" dirty="0"/>
              <a:t>RECOMMENDATIONS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36557" y="1218735"/>
            <a:ext cx="11493003" cy="4768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4000"/>
              </a:lnSpc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457200" lvl="1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Trainings</a:t>
            </a:r>
          </a:p>
          <a:p>
            <a:pPr marL="0" lvl="1" algn="just">
              <a:lnSpc>
                <a:spcPct val="114000"/>
              </a:lnSpc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	Trainings have the pivotal role for the Census data quality therefore 	Committee recommends that  </a:t>
            </a:r>
          </a:p>
          <a:p>
            <a:pPr marL="893660" lvl="2" indent="-457200" algn="just">
              <a:lnSpc>
                <a:spcPct val="114000"/>
              </a:lnSpc>
              <a:buFont typeface="Calibri" panose="020F0502020204030204" pitchFamily="34" charset="0"/>
              <a:buChar char="₋"/>
            </a:pPr>
            <a:r>
              <a:rPr lang="en-US" sz="2600" dirty="0">
                <a:latin typeface="Arial" pitchFamily="34" charset="0"/>
                <a:cs typeface="Arial" pitchFamily="34" charset="0"/>
              </a:rPr>
              <a:t>Dedicated Training Experts may be engaged for designing &amp; Imparting Trainings</a:t>
            </a:r>
          </a:p>
          <a:p>
            <a:pPr marL="893660" lvl="2" indent="-457200" algn="just">
              <a:lnSpc>
                <a:spcPct val="114000"/>
              </a:lnSpc>
              <a:buFont typeface="Calibri" panose="020F0502020204030204" pitchFamily="34" charset="0"/>
              <a:buChar char="₋"/>
            </a:pPr>
            <a:r>
              <a:rPr lang="en-US" sz="2600" dirty="0">
                <a:latin typeface="Arial" pitchFamily="34" charset="0"/>
                <a:cs typeface="Arial" pitchFamily="34" charset="0"/>
              </a:rPr>
              <a:t>Extensive trainings with </a:t>
            </a:r>
            <a:r>
              <a:rPr lang="en-US" sz="2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technological interventions (audio/ Video clips , simulation exercises to ensure uniformity in whole country)</a:t>
            </a:r>
          </a:p>
          <a:p>
            <a:pPr marL="779362" lvl="1" indent="-342900" algn="just">
              <a:lnSpc>
                <a:spcPct val="114000"/>
              </a:lnSpc>
              <a:buFont typeface="Calibri" panose="020F0502020204030204" pitchFamily="34" charset="0"/>
              <a:buChar char="₋"/>
            </a:pPr>
            <a:r>
              <a:rPr lang="en-US" sz="2600" dirty="0">
                <a:latin typeface="Arial" pitchFamily="34" charset="0"/>
                <a:cs typeface="Arial" pitchFamily="34" charset="0"/>
              </a:rPr>
              <a:t> Involvement of Academia/ Universities for Trainings &amp; Monitoring &amp; 		Evaluation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740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3826"/>
            <a:ext cx="12192000" cy="962486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>
            <a:normAutofit/>
          </a:bodyPr>
          <a:lstStyle/>
          <a:p>
            <a:pPr algn="l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APPROVAL  OF CENSUS ADVISORY COMMITTEE(CAC)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96285"/>
            <a:ext cx="838200" cy="8181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373" y="56049"/>
            <a:ext cx="12192000" cy="838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/>
          <a:lstStyle/>
          <a:p>
            <a:pPr lvl="0">
              <a:spcBef>
                <a:spcPct val="0"/>
              </a:spcBef>
              <a:defRPr/>
            </a:pPr>
            <a:r>
              <a:rPr lang="en-US" sz="3200" b="1" dirty="0"/>
              <a:t>RECOMMENDATIONS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E61E142-AA99-49CF-949E-34FB84677A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620" y="58272"/>
            <a:ext cx="947626" cy="77424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59080" y="927392"/>
            <a:ext cx="11506200" cy="5777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Census Support Centers-Tehsil Level(614)</a:t>
            </a:r>
          </a:p>
          <a:p>
            <a:pPr algn="just">
              <a:lnSpc>
                <a:spcPct val="114000"/>
              </a:lnSpc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For conduct of first ever </a:t>
            </a:r>
            <a:r>
              <a:rPr lang="en-US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“Digital Census”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smoothly and to avoid complications the Committee recommends:</a:t>
            </a:r>
          </a:p>
          <a:p>
            <a:pPr marL="342900" indent="-34290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Establishment of Dedicated Census Support Centers at Tehsil level for ensuring </a:t>
            </a:r>
            <a:r>
              <a:rPr lang="en-US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availability of system 24/7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and end-user and 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field-enumerator support</a:t>
            </a:r>
          </a:p>
          <a:p>
            <a:pPr marL="779362" lvl="1" indent="-342900" algn="just">
              <a:lnSpc>
                <a:spcPct val="114000"/>
              </a:lnSpc>
              <a:buFont typeface="Calibri" panose="020F0502020204030204" pitchFamily="34" charset="0"/>
              <a:buChar char="₋"/>
            </a:pPr>
            <a:r>
              <a:rPr lang="en-US" sz="2600" dirty="0">
                <a:latin typeface="Arial" pitchFamily="34" charset="0"/>
                <a:cs typeface="Arial" pitchFamily="34" charset="0"/>
              </a:rPr>
              <a:t>Responsible for </a:t>
            </a:r>
            <a:r>
              <a:rPr lang="en-US" sz="26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Handing/Taking of handheld devices</a:t>
            </a:r>
            <a:r>
              <a:rPr lang="en-US" sz="2600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marL="779362" lvl="1" indent="-342900" algn="just">
              <a:lnSpc>
                <a:spcPct val="114000"/>
              </a:lnSpc>
              <a:buFont typeface="Calibri" panose="020F0502020204030204" pitchFamily="34" charset="0"/>
              <a:buChar char="₋"/>
            </a:pPr>
            <a:r>
              <a:rPr lang="en-US" sz="26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Installation &amp; Configuration</a:t>
            </a:r>
            <a:r>
              <a:rPr lang="en-US" sz="2600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of Apps etc. </a:t>
            </a:r>
          </a:p>
          <a:p>
            <a:pPr marL="779362" lvl="1" indent="-342900" algn="just">
              <a:lnSpc>
                <a:spcPct val="114000"/>
              </a:lnSpc>
              <a:buFont typeface="Calibri" panose="020F0502020204030204" pitchFamily="34" charset="0"/>
              <a:buChar char="₋"/>
            </a:pPr>
            <a:r>
              <a:rPr lang="en-US" sz="2600" dirty="0">
                <a:latin typeface="Arial" pitchFamily="34" charset="0"/>
                <a:cs typeface="Arial" pitchFamily="34" charset="0"/>
              </a:rPr>
              <a:t>Census Support Centers will be equipped with </a:t>
            </a:r>
            <a:r>
              <a:rPr lang="en-US" sz="2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online monitoring dashboards </a:t>
            </a:r>
          </a:p>
          <a:p>
            <a:pPr marL="779362" lvl="1" indent="-342900" algn="just">
              <a:lnSpc>
                <a:spcPct val="114000"/>
              </a:lnSpc>
              <a:buFont typeface="Calibri" panose="020F0502020204030204" pitchFamily="34" charset="0"/>
              <a:buChar char="₋"/>
            </a:pPr>
            <a:r>
              <a:rPr lang="en-US" sz="2600" dirty="0">
                <a:latin typeface="Arial" pitchFamily="34" charset="0"/>
                <a:cs typeface="Arial" pitchFamily="34" charset="0"/>
              </a:rPr>
              <a:t>The Census Support Centers  also act as </a:t>
            </a:r>
            <a:r>
              <a:rPr lang="en-US" sz="26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Control Room and Complaint Inquiry Office etc. </a:t>
            </a:r>
            <a:endParaRPr lang="en-US" sz="3200" b="1" dirty="0">
              <a:solidFill>
                <a:srgbClr val="FF66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989" y="71263"/>
            <a:ext cx="838200" cy="81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40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3826"/>
            <a:ext cx="11036808" cy="962486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>
            <a:normAutofit/>
          </a:bodyPr>
          <a:lstStyle/>
          <a:p>
            <a:pPr algn="l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MONITORING MECHANISM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F2AE596-2058-C18A-B2C9-CF7F7CE821FF}"/>
              </a:ext>
            </a:extLst>
          </p:cNvPr>
          <p:cNvPicPr/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3581400" y="1666254"/>
            <a:ext cx="4552567" cy="47907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1745D1-1225-810A-4581-1407BB911A37}"/>
              </a:ext>
            </a:extLst>
          </p:cNvPr>
          <p:cNvSpPr txBox="1"/>
          <p:nvPr/>
        </p:nvSpPr>
        <p:spPr>
          <a:xfrm>
            <a:off x="268983" y="1246907"/>
            <a:ext cx="735386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7891" lvl="1" indent="-267891" algn="just">
              <a:buClr>
                <a:srgbClr val="4476B2"/>
              </a:buClr>
              <a:buFont typeface="Arial" panose="020B0604020202020204" pitchFamily="34" charset="0"/>
              <a:buChar char="•"/>
            </a:pPr>
            <a:r>
              <a:rPr lang="en-US" sz="3000" b="1" dirty="0">
                <a:latin typeface="Arial" pitchFamily="34" charset="0"/>
                <a:cs typeface="Arial" pitchFamily="34" charset="0"/>
              </a:rPr>
              <a:t>N3C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(National Census coordination Center)</a:t>
            </a:r>
          </a:p>
          <a:p>
            <a:pPr marL="267891" lvl="1" indent="-267891" algn="just">
              <a:buClr>
                <a:srgbClr val="4476B2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latin typeface="Arial" pitchFamily="34" charset="0"/>
                <a:cs typeface="Arial" pitchFamily="34" charset="0"/>
              </a:rPr>
              <a:t>Census Monitoring Committee (CMC)</a:t>
            </a:r>
          </a:p>
          <a:p>
            <a:pPr marL="892175" lvl="2" indent="-261938" algn="just">
              <a:buClr>
                <a:srgbClr val="4476B2"/>
              </a:buClr>
              <a:buFont typeface="Arial" pitchFamily="34" charset="0"/>
              <a:buChar char="•"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Federal / Provincial /Regional Government Representation &amp;  Law Enforcement Agencies </a:t>
            </a:r>
          </a:p>
          <a:p>
            <a:pPr marL="892175" lvl="2" indent="-261938" algn="just">
              <a:buClr>
                <a:srgbClr val="4476B2"/>
              </a:buClr>
              <a:buFont typeface="Arial" pitchFamily="34" charset="0"/>
              <a:buChar char="•"/>
            </a:pPr>
            <a:r>
              <a:rPr lang="en-US" sz="24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Centralized Decision making,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Monitoring &amp; Coordination Mechanism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F7AC27-09DE-1B29-6897-0F8FDAF28871}"/>
              </a:ext>
            </a:extLst>
          </p:cNvPr>
          <p:cNvSpPr txBox="1"/>
          <p:nvPr/>
        </p:nvSpPr>
        <p:spPr>
          <a:xfrm>
            <a:off x="268983" y="3846651"/>
            <a:ext cx="742229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7891" lvl="1" indent="-267891" algn="just">
              <a:buClr>
                <a:srgbClr val="4476B2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latin typeface="Arial" pitchFamily="34" charset="0"/>
                <a:cs typeface="Arial" pitchFamily="34" charset="0"/>
              </a:rPr>
              <a:t>Trend Analysis &amp; </a:t>
            </a:r>
            <a:r>
              <a:rPr lang="en-US" sz="30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Data Insights 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for Informed Decision Making  </a:t>
            </a:r>
          </a:p>
          <a:p>
            <a:pPr marL="267891" lvl="1" indent="-267891" algn="just">
              <a:buClr>
                <a:srgbClr val="4476B2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latin typeface="Arial" pitchFamily="34" charset="0"/>
                <a:cs typeface="Arial" pitchFamily="34" charset="0"/>
              </a:rPr>
              <a:t>Equipped with </a:t>
            </a:r>
            <a:r>
              <a:rPr lang="en-US" sz="30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Real time Progress Review</a:t>
            </a:r>
            <a:r>
              <a:rPr lang="en-US" sz="3000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Equipped with Video Conferencing &amp; Video Wall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F910115-0D43-E1FC-0208-0BB5FE923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1852" y="1454905"/>
            <a:ext cx="3936325" cy="20056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196B657-ED03-CFE9-796A-C9573F83B7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3780264"/>
            <a:ext cx="3998218" cy="2338136"/>
          </a:xfrm>
          <a:prstGeom prst="rect">
            <a:avLst/>
          </a:prstGeom>
          <a:ln>
            <a:solidFill>
              <a:srgbClr val="26864D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1511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3826"/>
            <a:ext cx="11027664" cy="962486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>
            <a:normAutofit/>
          </a:bodyPr>
          <a:lstStyle/>
          <a:p>
            <a:pPr algn="l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ROLE OF PROVINCIAL GOVERNMENTS (CONT…)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798E05-C24A-5D99-5293-36CE6F8CF00D}"/>
              </a:ext>
            </a:extLst>
          </p:cNvPr>
          <p:cNvSpPr txBox="1">
            <a:spLocks/>
          </p:cNvSpPr>
          <p:nvPr/>
        </p:nvSpPr>
        <p:spPr>
          <a:xfrm>
            <a:off x="191344" y="1095019"/>
            <a:ext cx="11809312" cy="5544616"/>
          </a:xfrm>
          <a:prstGeom prst="rect">
            <a:avLst/>
          </a:prstGeom>
        </p:spPr>
        <p:txBody>
          <a:bodyPr vert="horz" lIns="87293" tIns="43646" rIns="87293" bIns="43646" rtlCol="0">
            <a:noAutofit/>
          </a:bodyPr>
          <a:lstStyle>
            <a:lvl1pPr marL="327346" indent="-327346" algn="l" defTabSz="8729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9250" indent="-272788" algn="l" defTabSz="87292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1154" indent="-218231" algn="l" defTabSz="8729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615" indent="-218231" algn="l" defTabSz="87292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64076" indent="-218231" algn="l" defTabSz="87292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538" indent="-218231" algn="l" defTabSz="8729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36999" indent="-218231" algn="l" defTabSz="8729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73461" indent="-218231" algn="l" defTabSz="8729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09921" indent="-218231" algn="l" defTabSz="8729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7525" indent="-517525" algn="just">
              <a:spcAft>
                <a:spcPts val="1800"/>
              </a:spcAft>
            </a:pPr>
            <a:r>
              <a:rPr lang="en-GB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Divisional Commissioners, </a:t>
            </a:r>
            <a:r>
              <a:rPr lang="en-GB" sz="24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Deputy Commissioners</a:t>
            </a:r>
            <a:r>
              <a:rPr lang="en-GB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4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Assistant Commissioner</a:t>
            </a:r>
            <a:r>
              <a:rPr lang="en-GB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have been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appointed as </a:t>
            </a:r>
            <a:r>
              <a:rPr lang="en-GB" sz="24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Divisional Census Coordinators, District Census Coordinators, Census District Officers respectively 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through Gazette Notification with specific role listed below: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7525" indent="-342900" algn="just">
              <a:spcBef>
                <a:spcPts val="600"/>
              </a:spcBef>
              <a:spcAft>
                <a:spcPts val="600"/>
              </a:spcAft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Keep himself </a:t>
            </a:r>
            <a:r>
              <a:rPr lang="en-GB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fully informed about the progress of census work </a:t>
            </a:r>
          </a:p>
          <a:p>
            <a:pPr marL="517525" indent="-342900" algn="just">
              <a:spcBef>
                <a:spcPts val="600"/>
              </a:spcBef>
              <a:spcAft>
                <a:spcPts val="600"/>
              </a:spcAft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Make arrangements for </a:t>
            </a:r>
            <a:r>
              <a:rPr lang="en-GB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launching of Census Publicity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7525" indent="-342900" algn="just">
              <a:spcBef>
                <a:spcPts val="600"/>
              </a:spcBef>
              <a:spcAft>
                <a:spcPts val="600"/>
              </a:spcAft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Set up  </a:t>
            </a:r>
            <a:r>
              <a:rPr lang="en-GB" sz="24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Room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for keeping in touch with the Deputy Commissioners (DCs)/ District Coordination Officers (DCOs) for pursuing the progress</a:t>
            </a:r>
          </a:p>
          <a:p>
            <a:pPr marL="517525" indent="-342900" algn="just">
              <a:spcBef>
                <a:spcPts val="600"/>
              </a:spcBef>
              <a:spcAft>
                <a:spcPts val="600"/>
              </a:spcAft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Take measures for </a:t>
            </a:r>
            <a:r>
              <a:rPr lang="en-GB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ensuring correct enumeration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998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bismilla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9341" y="812790"/>
            <a:ext cx="9953618" cy="5478828"/>
          </a:xfrm>
          <a:prstGeom prst="rect">
            <a:avLst/>
          </a:prstGeom>
          <a:noFill/>
          <a:ln w="222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Picture 4" descr="follow u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40" y="6474017"/>
            <a:ext cx="3384645" cy="34303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248E66E-2845-2D5C-8B13-E224A3256D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6"/>
          <a:stretch/>
        </p:blipFill>
        <p:spPr>
          <a:xfrm>
            <a:off x="217946" y="32876"/>
            <a:ext cx="790858" cy="101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F2AE596-2058-C18A-B2C9-CF7F7CE821FF}"/>
              </a:ext>
            </a:extLst>
          </p:cNvPr>
          <p:cNvPicPr/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3581400" y="1666254"/>
            <a:ext cx="4552567" cy="47907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8527" y="203200"/>
            <a:ext cx="9240918" cy="6608155"/>
          </a:xfrm>
          <a:prstGeom prst="rect">
            <a:avLst/>
          </a:prstGeom>
        </p:spPr>
      </p:pic>
      <p:pic>
        <p:nvPicPr>
          <p:cNvPr id="10" name="Picture 9" descr="Home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1" y="2438400"/>
            <a:ext cx="2148113" cy="1465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02536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2882" y="214466"/>
            <a:ext cx="1896832" cy="1483706"/>
          </a:xfrm>
          <a:prstGeom prst="rect">
            <a:avLst/>
          </a:prstGeom>
          <a:noFill/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5" y="4238172"/>
            <a:ext cx="2173515" cy="2148114"/>
          </a:xfrm>
          <a:prstGeom prst="rect">
            <a:avLst/>
          </a:prstGeom>
        </p:spPr>
      </p:pic>
      <p:pic>
        <p:nvPicPr>
          <p:cNvPr id="13" name="Picture 12" descr="follow us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40" y="6474017"/>
            <a:ext cx="3384645" cy="34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9982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943" y="52742"/>
            <a:ext cx="997857" cy="97394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433" y="266750"/>
            <a:ext cx="8707271" cy="345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1445" y="4022172"/>
            <a:ext cx="8049691" cy="191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02197" y="4217224"/>
            <a:ext cx="2788462" cy="23159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1" name="Picture 2" descr="https://tse4.mm.bing.net/th?id=OIP.cKJ4nP0d63Dd2pazhqJJigHaEV&amp;pid=Api&amp;P=0">
            <a:extLst>
              <a:ext uri="{FF2B5EF4-FFF2-40B4-BE49-F238E27FC236}">
                <a16:creationId xmlns:a16="http://schemas.microsoft.com/office/drawing/2014/main" id="{E92349BB-0F36-466D-91C2-A0402C5F3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772" y="1212376"/>
            <a:ext cx="2884228" cy="195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697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508" y="1337226"/>
            <a:ext cx="2855844" cy="2543174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11244" y="0"/>
            <a:ext cx="2352674" cy="82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768" y="1050876"/>
            <a:ext cx="8067675" cy="3088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0044" y="4229031"/>
            <a:ext cx="7972425" cy="225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5685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3074276" y="4855779"/>
            <a:ext cx="2144110" cy="1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73" y="158477"/>
            <a:ext cx="5238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8412" y="26414"/>
            <a:ext cx="2764000" cy="8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4266" y="891042"/>
            <a:ext cx="9097963" cy="545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/>
          <p:cNvSpPr/>
          <p:nvPr/>
        </p:nvSpPr>
        <p:spPr>
          <a:xfrm>
            <a:off x="1378858" y="1362590"/>
            <a:ext cx="8795656" cy="307878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2915" y="646115"/>
            <a:ext cx="9316024" cy="5609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4664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28581" y="232229"/>
            <a:ext cx="3426691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6479" y="1156608"/>
            <a:ext cx="9301163" cy="498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6929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59210" y="0"/>
            <a:ext cx="3426691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3062" y="722993"/>
            <a:ext cx="81629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6000" y="4154715"/>
            <a:ext cx="8112578" cy="207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0229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19" y="986970"/>
            <a:ext cx="8229581" cy="444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5"/>
          <p:cNvSpPr>
            <a:spLocks/>
          </p:cNvSpPr>
          <p:nvPr/>
        </p:nvSpPr>
        <p:spPr bwMode="auto">
          <a:xfrm>
            <a:off x="1733266" y="73806"/>
            <a:ext cx="7726007" cy="59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000" b="1" dirty="0">
                <a:latin typeface="+mj-lt"/>
                <a:ea typeface="+mj-ea"/>
                <a:cs typeface="+mj-cs"/>
              </a:rPr>
              <a:t>Geographical Information System  (GIS)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1547" y="1001487"/>
            <a:ext cx="3781425" cy="4441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28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F2AE596-2058-C18A-B2C9-CF7F7CE821FF}"/>
              </a:ext>
            </a:extLst>
          </p:cNvPr>
          <p:cNvPicPr/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3479800" y="1840425"/>
            <a:ext cx="4552567" cy="4790728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65706" y="881514"/>
            <a:ext cx="8498288" cy="1585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53817"/>
            <a:ext cx="2975429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6BF2B0D-7FD4-8CD3-0A4F-AA94FC32BFE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759191" y="4756250"/>
            <a:ext cx="2168253" cy="2902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32DBFA1-DEAB-4CF5-1A06-37F1B246E5BF}"/>
              </a:ext>
            </a:extLst>
          </p:cNvPr>
          <p:cNvSpPr txBox="1"/>
          <p:nvPr/>
        </p:nvSpPr>
        <p:spPr>
          <a:xfrm>
            <a:off x="324708" y="5860520"/>
            <a:ext cx="2200778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Left over area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98358" y="3161845"/>
            <a:ext cx="85820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299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Utilisateur\Desktop\Supporting presentations\Supporting\Faisal\PRSS\Presentation JPEGS\Pakistan\Faisal Mosque_MSS.jpg"/>
          <p:cNvPicPr>
            <a:picLocks noChangeAspect="1" noChangeArrowheads="1"/>
          </p:cNvPicPr>
          <p:nvPr/>
        </p:nvPicPr>
        <p:blipFill>
          <a:blip r:embed="rId3" cstate="print"/>
          <a:srcRect l="22285" r="9863"/>
          <a:stretch>
            <a:fillRect/>
          </a:stretch>
        </p:blipFill>
        <p:spPr bwMode="auto">
          <a:xfrm>
            <a:off x="6968476" y="1865371"/>
            <a:ext cx="1865778" cy="25374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9458" name="Picture 4"/>
          <p:cNvPicPr>
            <a:picLocks noChangeAspect="1"/>
          </p:cNvPicPr>
          <p:nvPr/>
        </p:nvPicPr>
        <p:blipFill rotWithShape="1">
          <a:blip r:embed="rId4" cstate="print"/>
          <a:srcRect l="20330" t="8690" r="17637" b="14559"/>
          <a:stretch/>
        </p:blipFill>
        <p:spPr bwMode="auto">
          <a:xfrm>
            <a:off x="1540794" y="1865371"/>
            <a:ext cx="1716515" cy="2537460"/>
          </a:xfrm>
          <a:prstGeom prst="rect">
            <a:avLst/>
          </a:prstGeom>
          <a:ln w="127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9940" name="Picture 5"/>
          <p:cNvPicPr>
            <a:picLocks noChangeAspect="1"/>
          </p:cNvPicPr>
          <p:nvPr/>
        </p:nvPicPr>
        <p:blipFill>
          <a:blip r:embed="rId5" cstate="print"/>
          <a:srcRect l="23985" t="22366" r="16718" b="14435"/>
          <a:stretch>
            <a:fillRect/>
          </a:stretch>
        </p:blipFill>
        <p:spPr bwMode="auto">
          <a:xfrm>
            <a:off x="8853889" y="1865371"/>
            <a:ext cx="1791149" cy="253746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41" name="Picture 6"/>
          <p:cNvPicPr>
            <a:picLocks noChangeAspect="1"/>
          </p:cNvPicPr>
          <p:nvPr/>
        </p:nvPicPr>
        <p:blipFill>
          <a:blip r:embed="rId6" cstate="print"/>
          <a:srcRect l="20685" t="10713" r="17316" b="14668"/>
          <a:stretch>
            <a:fillRect/>
          </a:stretch>
        </p:blipFill>
        <p:spPr bwMode="auto">
          <a:xfrm>
            <a:off x="3276944" y="1865371"/>
            <a:ext cx="1716515" cy="25374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42" name="Picture 7"/>
          <p:cNvPicPr>
            <a:picLocks noChangeAspect="1"/>
          </p:cNvPicPr>
          <p:nvPr/>
        </p:nvPicPr>
        <p:blipFill>
          <a:blip r:embed="rId7" cstate="print"/>
          <a:srcRect l="24097" t="22118" r="16580" b="14671"/>
          <a:stretch>
            <a:fillRect/>
          </a:stretch>
        </p:blipFill>
        <p:spPr bwMode="auto">
          <a:xfrm>
            <a:off x="5013093" y="1865371"/>
            <a:ext cx="1935749" cy="25374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111036" y="4402832"/>
            <a:ext cx="742950" cy="284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47" b="1" dirty="0">
                <a:solidFill>
                  <a:srgbClr val="FF0000"/>
                </a:solidFill>
                <a:latin typeface="+mj-lt"/>
              </a:rPr>
              <a:t>30</a:t>
            </a:r>
            <a:r>
              <a:rPr lang="en-US" sz="1247" b="1" dirty="0">
                <a:solidFill>
                  <a:srgbClr val="FFFF00"/>
                </a:solidFill>
                <a:latin typeface="+mj-lt"/>
              </a:rPr>
              <a:t> m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83103" y="4423435"/>
            <a:ext cx="614363" cy="284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47" b="1" dirty="0">
                <a:solidFill>
                  <a:srgbClr val="FF0000"/>
                </a:solidFill>
                <a:latin typeface="+mj-lt"/>
              </a:rPr>
              <a:t>20 m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01661" y="4434044"/>
            <a:ext cx="675085" cy="284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47" b="1" dirty="0">
                <a:solidFill>
                  <a:srgbClr val="FF0000"/>
                </a:solidFill>
                <a:latin typeface="+mj-lt"/>
              </a:rPr>
              <a:t>2.5 m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53611" y="4434044"/>
            <a:ext cx="925116" cy="284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47" b="1" dirty="0">
                <a:solidFill>
                  <a:srgbClr val="FF0000"/>
                </a:solidFill>
                <a:latin typeface="+mj-lt"/>
              </a:rPr>
              <a:t>0.5 m 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gray">
          <a:xfrm>
            <a:off x="3214690" y="1703785"/>
            <a:ext cx="5769769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lvl="1" algn="ctr">
              <a:defRPr/>
            </a:pPr>
            <a:endParaRPr lang="de-DE" sz="1661" b="1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" name="Title 5"/>
          <p:cNvSpPr>
            <a:spLocks/>
          </p:cNvSpPr>
          <p:nvPr/>
        </p:nvSpPr>
        <p:spPr bwMode="auto">
          <a:xfrm>
            <a:off x="3181108" y="73806"/>
            <a:ext cx="6278165" cy="59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000" b="1" dirty="0">
                <a:latin typeface="+mj-lt"/>
                <a:ea typeface="+mj-ea"/>
                <a:cs typeface="+mj-cs"/>
              </a:rPr>
              <a:t>Satellite Imagery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99738" y="4434044"/>
            <a:ext cx="925116" cy="284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47" b="1" dirty="0">
                <a:solidFill>
                  <a:srgbClr val="FF0000"/>
                </a:solidFill>
                <a:latin typeface="+mj-lt"/>
              </a:rPr>
              <a:t>0.98 m 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9228452" y="2730444"/>
            <a:ext cx="571756" cy="46385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47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780027" y="1655251"/>
            <a:ext cx="8187151" cy="2439713"/>
            <a:chOff x="2046603" y="1703785"/>
            <a:chExt cx="8187151" cy="2439713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8" cstate="print">
              <a:lum contrast="30000"/>
            </a:blip>
            <a:stretch>
              <a:fillRect/>
            </a:stretch>
          </p:blipFill>
          <p:spPr bwMode="auto">
            <a:xfrm>
              <a:off x="2046603" y="1703785"/>
              <a:ext cx="3771900" cy="243971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8100" cap="sq">
              <a:solidFill>
                <a:srgbClr val="FFFF0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cxnSp>
          <p:nvCxnSpPr>
            <p:cNvPr id="34" name="Straight Connector 33"/>
            <p:cNvCxnSpPr/>
            <p:nvPr/>
          </p:nvCxnSpPr>
          <p:spPr bwMode="auto">
            <a:xfrm>
              <a:off x="5818503" y="1703785"/>
              <a:ext cx="4395617" cy="1115635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 flipV="1">
              <a:off x="5818503" y="3283273"/>
              <a:ext cx="4415251" cy="844916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976"/>
          <a:stretch/>
        </p:blipFill>
        <p:spPr>
          <a:xfrm>
            <a:off x="5480920" y="641664"/>
            <a:ext cx="5196580" cy="3423270"/>
          </a:xfrm>
          <a:prstGeom prst="rect">
            <a:avLst/>
          </a:prstGeom>
          <a:ln w="25400" cap="sq">
            <a:solidFill>
              <a:srgbClr val="FFFF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7893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3050" y="622676"/>
            <a:ext cx="7962900" cy="60960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/>
              <a:t>DAY-1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2137" y="1306688"/>
          <a:ext cx="10372299" cy="4488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2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513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Objective of Census/Training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8131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u="sng" dirty="0">
                          <a:solidFill>
                            <a:srgbClr val="0070C0"/>
                          </a:solidFill>
                        </a:rPr>
                        <a:t>Structure of Training 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lvl="1">
                        <a:buFont typeface="Wingdings" pitchFamily="2" charset="2"/>
                        <a:buChar char="Ø"/>
                      </a:pPr>
                      <a:r>
                        <a:rPr lang="en-US" sz="2000" b="1" dirty="0"/>
                        <a:t>History and Introduction of Digital Census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marL="457200" lvl="1" algn="l" rtl="0" eaLnBrk="1" latinLnBrk="0" hangingPunct="1">
                        <a:buFont typeface="Wingdings" pitchFamily="2" charset="2"/>
                        <a:buChar char="Ø"/>
                      </a:pPr>
                      <a:r>
                        <a:rPr kumimoji="0" lang="en-US" sz="2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Ethical Obligation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1614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sz="2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GIS Related Matters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2262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sz="2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Methodology used for Digital Census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marL="457200" lvl="1" algn="l" rtl="0" eaLnBrk="1" latinLnBrk="0" hangingPunct="1">
                        <a:buFont typeface="Wingdings" pitchFamily="2" charset="2"/>
                        <a:buChar char="Ø"/>
                      </a:pPr>
                      <a:r>
                        <a:rPr kumimoji="0" lang="en-US" sz="2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Basic/Common Concept of Census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marL="457200" lvl="1" algn="l" rtl="0" eaLnBrk="1" latinLnBrk="0" hangingPunct="1">
                        <a:buFont typeface="Wingdings" pitchFamily="2" charset="2"/>
                        <a:buChar char="Ø"/>
                      </a:pPr>
                      <a:r>
                        <a:rPr kumimoji="0" lang="en-US" sz="2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Tablet Device Introduction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sz="2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Tablet Login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sz="2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Home Assignment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68B5DC-7E15-E77E-5969-95E225BDAF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6"/>
          <a:stretch/>
        </p:blipFill>
        <p:spPr>
          <a:xfrm>
            <a:off x="217946" y="32876"/>
            <a:ext cx="790858" cy="101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242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204656" y="6334833"/>
            <a:ext cx="28448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rgbClr val="002060"/>
                </a:solidFill>
              </a:rPr>
              <a:pPr/>
              <a:t>30</a:t>
            </a:fld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3203"/>
            <a:ext cx="11018520" cy="685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582400" cy="6858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URBAN BLOCK MAP</a:t>
            </a:r>
          </a:p>
        </p:txBody>
      </p:sp>
      <p:pic>
        <p:nvPicPr>
          <p:cNvPr id="10" name="Picture 2" descr="E:\Share\1.Qazi Sb\11017\110170308.jpg">
            <a:extLst>
              <a:ext uri="{FF2B5EF4-FFF2-40B4-BE49-F238E27FC236}">
                <a16:creationId xmlns:a16="http://schemas.microsoft.com/office/drawing/2014/main" id="{2ADB970D-9EB0-4AF9-8EE8-8A4AD32004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2"/>
            <a:ext cx="12192000" cy="5570560"/>
          </a:xfrm>
          <a:prstGeom prst="rect">
            <a:avLst/>
          </a:prstGeom>
          <a:noFill/>
        </p:spPr>
      </p:pic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12E52B6C-6B63-4735-BEF4-388BB553BB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62" y="6230431"/>
            <a:ext cx="429932" cy="33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35575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63712" y="6362129"/>
            <a:ext cx="28448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rgbClr val="002060"/>
                </a:solidFill>
              </a:rPr>
              <a:pPr/>
              <a:t>31</a:t>
            </a:fld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11036808" cy="685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582400" cy="6858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URBAN CIRCLE MAP</a:t>
            </a:r>
          </a:p>
        </p:txBody>
      </p:sp>
      <p:pic>
        <p:nvPicPr>
          <p:cNvPr id="8" name="Picture 2" descr="E:\Share\1.Qazi Sb\11017\1101703.jpg">
            <a:extLst>
              <a:ext uri="{FF2B5EF4-FFF2-40B4-BE49-F238E27FC236}">
                <a16:creationId xmlns:a16="http://schemas.microsoft.com/office/drawing/2014/main" id="{11589E61-0FB1-447E-B75A-DD367445E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1"/>
            <a:ext cx="12192000" cy="5515969"/>
          </a:xfrm>
          <a:prstGeom prst="rect">
            <a:avLst/>
          </a:prstGeom>
          <a:noFill/>
        </p:spPr>
      </p:pic>
      <p:pic>
        <p:nvPicPr>
          <p:cNvPr id="7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59D9D736-C3D4-412E-A9F3-53C32FB7A4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62" y="6230431"/>
            <a:ext cx="429932" cy="33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7393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095472" y="6334833"/>
            <a:ext cx="28448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rgbClr val="002060"/>
                </a:solidFill>
              </a:rPr>
              <a:pPr/>
              <a:t>32</a:t>
            </a:fld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10991088" cy="685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582400" cy="6858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MAUZA MAP</a:t>
            </a:r>
          </a:p>
        </p:txBody>
      </p:sp>
      <p:pic>
        <p:nvPicPr>
          <p:cNvPr id="8" name="Picture 7" descr="Jhang Sayedan-Google.jpg">
            <a:extLst>
              <a:ext uri="{FF2B5EF4-FFF2-40B4-BE49-F238E27FC236}">
                <a16:creationId xmlns:a16="http://schemas.microsoft.com/office/drawing/2014/main" id="{888C923B-781A-4574-BF86-3DE94928A0D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603" y="768551"/>
            <a:ext cx="11534857" cy="550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939393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9550040" y="6389429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F91BBF6-0B82-407A-A885-AD32FEBE190E}" type="slidenum">
              <a:rPr lang="en-US" b="1">
                <a:solidFill>
                  <a:srgbClr val="002060"/>
                </a:solidFill>
              </a:rPr>
              <a:pPr/>
              <a:t>33</a:t>
            </a:fld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1686"/>
            <a:ext cx="11036808" cy="99105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412" name="Title 1"/>
          <p:cNvSpPr>
            <a:spLocks noGrp="1"/>
          </p:cNvSpPr>
          <p:nvPr>
            <p:ph type="title"/>
          </p:nvPr>
        </p:nvSpPr>
        <p:spPr>
          <a:xfrm>
            <a:off x="152400" y="61686"/>
            <a:ext cx="11277600" cy="8382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+mn-lt"/>
                <a:ea typeface="+mn-ea"/>
              </a:rPr>
              <a:t>CENSUS STRUCTURE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328950"/>
              </p:ext>
            </p:extLst>
          </p:nvPr>
        </p:nvGraphicFramePr>
        <p:xfrm>
          <a:off x="381000" y="2022079"/>
          <a:ext cx="11277600" cy="43590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3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en-US" sz="2400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SET 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en-US" sz="2400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j-ea"/>
                          <a:cs typeface="Arial" pitchFamily="34" charset="0"/>
                        </a:rPr>
                        <a:t>COMPRISING  OF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6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Census District</a:t>
                      </a:r>
                    </a:p>
                  </a:txBody>
                  <a:tcPr marL="68580" marR="68580" marT="0" marB="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Admn.</a:t>
                      </a:r>
                      <a:r>
                        <a:rPr lang="en-US" sz="2800" b="1" kern="1200" baseline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District  / 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Tehsils / C</a:t>
                      </a:r>
                      <a:r>
                        <a:rPr lang="en-US" sz="2800" b="1" kern="1200" baseline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antonments </a:t>
                      </a:r>
                      <a:endParaRPr lang="en-US" sz="2800" b="1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21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Census Charge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Qanungo Halqa /Part</a:t>
                      </a:r>
                      <a:r>
                        <a:rPr lang="en-US" sz="2800" b="1" kern="1200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of Towns / Cantonments.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800" b="1" kern="1200" dirty="0">
                          <a:solidFill>
                            <a:srgbClr val="FF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 To 7 Circles in a Charge</a:t>
                      </a:r>
                    </a:p>
                  </a:txBody>
                  <a:tcPr marL="68580" marR="68580" marT="0" marB="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22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Census Circle</a:t>
                      </a:r>
                    </a:p>
                  </a:txBody>
                  <a:tcPr marL="68580" marR="68580" marT="0" marB="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Patwar Circle/ Part</a:t>
                      </a:r>
                      <a:r>
                        <a:rPr lang="en-US" sz="2800" b="1" kern="1200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of Towns / Cantonments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en-US" sz="2800" b="1" kern="1200" dirty="0">
                          <a:solidFill>
                            <a:srgbClr val="FF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 To 7 Blocks in a Circle</a:t>
                      </a:r>
                    </a:p>
                  </a:txBody>
                  <a:tcPr marL="68580" marR="68580" marT="0" marB="0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61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Census Block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en-US" sz="2800" b="1" kern="1200" dirty="0">
                          <a:solidFill>
                            <a:srgbClr val="FF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200 To 250 houses in a Block</a:t>
                      </a:r>
                    </a:p>
                  </a:txBody>
                  <a:tcPr marL="68580" marR="68580" marT="0" marB="0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28600" y="1052741"/>
            <a:ext cx="1158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For complete coverage and effective</a:t>
            </a:r>
            <a:r>
              <a:rPr lang="en-US" sz="21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field supervision, the country has been delimited on four tier system. </a:t>
            </a:r>
          </a:p>
        </p:txBody>
      </p:sp>
    </p:spTree>
    <p:extLst>
      <p:ext uri="{BB962C8B-B14F-4D97-AF65-F5344CB8AC3E}">
        <p14:creationId xmlns:p14="http://schemas.microsoft.com/office/powerpoint/2010/main" val="30885666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787" y="818865"/>
            <a:ext cx="11249700" cy="5638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b="1" dirty="0"/>
              <a:t>	</a:t>
            </a:r>
            <a:endParaRPr lang="en-GB" sz="2400" b="1" dirty="0"/>
          </a:p>
          <a:p>
            <a:pPr algn="just"/>
            <a:endParaRPr lang="en-US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566400" y="6301759"/>
            <a:ext cx="1016000" cy="365125"/>
          </a:xfrm>
        </p:spPr>
        <p:txBody>
          <a:bodyPr/>
          <a:lstStyle/>
          <a:p>
            <a:pPr defTabSz="914400"/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34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083" y="21608"/>
            <a:ext cx="11003438" cy="97643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lnSpc>
                <a:spcPct val="80000"/>
              </a:lnSpc>
            </a:pPr>
            <a:r>
              <a:rPr lang="en-US" sz="3200" dirty="0">
                <a:solidFill>
                  <a:prstClr val="white"/>
                </a:solidFill>
                <a:latin typeface="Calibri"/>
                <a:cs typeface="Arial" pitchFamily="34" charset="0"/>
              </a:rPr>
              <a:t>    </a:t>
            </a:r>
            <a:endParaRPr lang="en-US" sz="3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52928" y="1107776"/>
            <a:ext cx="1736899" cy="7237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KP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191551" y="1107771"/>
            <a:ext cx="1535563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PUNJAB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005492" y="1136375"/>
            <a:ext cx="1033288" cy="6537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A J &amp; K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678226" y="2201657"/>
            <a:ext cx="2389726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DIVISIONS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3873087" y="1849485"/>
            <a:ext cx="0" cy="3120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ounded Rectangle 40"/>
          <p:cNvSpPr/>
          <p:nvPr/>
        </p:nvSpPr>
        <p:spPr>
          <a:xfrm>
            <a:off x="2732319" y="4709976"/>
            <a:ext cx="2321957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CENSUS CHARGES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2715830" y="5449916"/>
            <a:ext cx="2321957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CENSUS CIRCLES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2715830" y="6107660"/>
            <a:ext cx="2321957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CENSUS BLOCKS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2715830" y="2886240"/>
            <a:ext cx="2321957" cy="429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ADMIN DISTRICTS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2702847" y="3626445"/>
            <a:ext cx="234048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 TEHSIL / TALUKA / CANTTS. </a:t>
            </a:r>
          </a:p>
          <a:p>
            <a:pPr algn="ctr" defTabSz="914400"/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alibri"/>
              </a:rPr>
              <a:t>(CENSUS DISTRICTS)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3906420" y="3338413"/>
            <a:ext cx="0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892728" y="4452698"/>
            <a:ext cx="569" cy="2823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02878" y="144564"/>
            <a:ext cx="109190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sz="3200" b="1" dirty="0">
                <a:solidFill>
                  <a:prstClr val="white"/>
                </a:solidFill>
                <a:latin typeface="Calibri"/>
                <a:cs typeface="Arial" pitchFamily="34" charset="0"/>
              </a:rPr>
              <a:t>CENSUS HIERARCHY</a:t>
            </a:r>
          </a:p>
          <a:p>
            <a:pPr defTabSz="914400"/>
            <a:endParaRPr lang="en-US" sz="180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35" name="Straight Connector 34"/>
          <p:cNvCxnSpPr>
            <a:stCxn id="12" idx="2"/>
            <a:endCxn id="44" idx="0"/>
          </p:cNvCxnSpPr>
          <p:nvPr/>
        </p:nvCxnSpPr>
        <p:spPr>
          <a:xfrm>
            <a:off x="3873090" y="2558848"/>
            <a:ext cx="3719" cy="3273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41" idx="2"/>
          </p:cNvCxnSpPr>
          <p:nvPr/>
        </p:nvCxnSpPr>
        <p:spPr>
          <a:xfrm flipH="1">
            <a:off x="3892729" y="5067166"/>
            <a:ext cx="569" cy="382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899566" y="5786613"/>
            <a:ext cx="569" cy="2823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6105207" y="1136371"/>
            <a:ext cx="1596240" cy="6453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BALOCHSITAN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849250" y="1136375"/>
            <a:ext cx="1153459" cy="6951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SINDH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278237" y="1136371"/>
            <a:ext cx="1843721" cy="6453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GILGIT-BALTISTAN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1948670" y="1834050"/>
            <a:ext cx="0" cy="1753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5481202" y="1860482"/>
            <a:ext cx="0" cy="1489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787811" y="1781676"/>
            <a:ext cx="0" cy="2314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8412423" y="1781676"/>
            <a:ext cx="219" cy="2277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10037885" y="1790126"/>
            <a:ext cx="0" cy="2230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ounded Rectangle 46"/>
          <p:cNvSpPr/>
          <p:nvPr/>
        </p:nvSpPr>
        <p:spPr>
          <a:xfrm>
            <a:off x="7317156" y="2617115"/>
            <a:ext cx="2409965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DIVISIONS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7362126" y="4721962"/>
            <a:ext cx="2340035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 CENSUS CHARGES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7357702" y="3339876"/>
            <a:ext cx="2320023" cy="10442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prstClr val="white"/>
                </a:solidFill>
                <a:latin typeface="Calibri"/>
              </a:rPr>
              <a:t>ADMIN DISTRICT / CANTTS </a:t>
            </a:r>
          </a:p>
          <a:p>
            <a:pPr algn="ctr"/>
            <a:r>
              <a:rPr lang="en-US" sz="1800" b="1" dirty="0">
                <a:solidFill>
                  <a:prstClr val="white"/>
                </a:solidFill>
                <a:latin typeface="Calibri"/>
              </a:rPr>
              <a:t>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(CENSUS DISTRICTS)</a:t>
            </a:r>
            <a:endParaRPr lang="en-US" sz="1800" b="1" dirty="0">
              <a:solidFill>
                <a:srgbClr val="FF6600"/>
              </a:solidFill>
              <a:latin typeface="Calibri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7324946" y="5390596"/>
            <a:ext cx="2340035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CENSUS  CIRCLES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7362127" y="6107660"/>
            <a:ext cx="2340035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800" b="1" dirty="0">
                <a:solidFill>
                  <a:prstClr val="white"/>
                </a:solidFill>
                <a:latin typeface="Calibri"/>
              </a:rPr>
              <a:t>CENSUS BLOCKS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1948670" y="2006594"/>
            <a:ext cx="3532532" cy="27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787393" y="2013152"/>
            <a:ext cx="325049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8412641" y="2009387"/>
            <a:ext cx="0" cy="6077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8412638" y="2974310"/>
            <a:ext cx="0" cy="3411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8428032" y="4377681"/>
            <a:ext cx="9166" cy="307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8437499" y="5101352"/>
            <a:ext cx="5375" cy="2892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16200000" flipH="1">
            <a:off x="8270842" y="5921771"/>
            <a:ext cx="364232" cy="75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08314" y="3522235"/>
            <a:ext cx="1745794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DA8200"/>
                </a:solidFill>
              </a:rPr>
              <a:t>Erstwhile FATA Districts will be Census Districts</a:t>
            </a:r>
          </a:p>
        </p:txBody>
      </p:sp>
      <p:pic>
        <p:nvPicPr>
          <p:cNvPr id="63" name="Picture 62" descr="follow u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40" y="6419425"/>
            <a:ext cx="3384645" cy="34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772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28367" y="6445855"/>
            <a:ext cx="2128322" cy="364222"/>
          </a:xfrm>
        </p:spPr>
        <p:txBody>
          <a:bodyPr/>
          <a:lstStyle/>
          <a:p>
            <a:fld id="{B6F15528-21DE-4FAA-801E-634DDDAF4B2B}" type="slidenum">
              <a:rPr lang="en-US" sz="1397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pPr/>
              <a:t>35</a:t>
            </a:fld>
            <a:endParaRPr lang="en-US" sz="1397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977588"/>
              </p:ext>
            </p:extLst>
          </p:nvPr>
        </p:nvGraphicFramePr>
        <p:xfrm>
          <a:off x="169871" y="1099183"/>
          <a:ext cx="11641511" cy="5439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5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82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379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465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32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09621"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marL="91214" marR="91214" marT="45607" marB="456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/>
                        <a:t>Admn</a:t>
                      </a:r>
                      <a:r>
                        <a:rPr lang="en-US" sz="2000" baseline="0" dirty="0"/>
                        <a:t> District</a:t>
                      </a:r>
                      <a:endParaRPr lang="en-US" sz="2000" dirty="0"/>
                    </a:p>
                  </a:txBody>
                  <a:tcPr marL="91214" marR="91214" marT="45607" marB="456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Census District</a:t>
                      </a:r>
                    </a:p>
                  </a:txBody>
                  <a:tcPr marL="91214" marR="91214" marT="45607" marB="456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Census Charges</a:t>
                      </a:r>
                    </a:p>
                  </a:txBody>
                  <a:tcPr marL="91214" marR="91214" marT="45607" marB="456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Census</a:t>
                      </a:r>
                      <a:r>
                        <a:rPr lang="en-US" sz="2000" baseline="0" dirty="0"/>
                        <a:t> Circles</a:t>
                      </a:r>
                      <a:endParaRPr lang="en-US" sz="2000" dirty="0"/>
                    </a:p>
                  </a:txBody>
                  <a:tcPr marL="91214" marR="91214" marT="45607" marB="456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* Census Blocks </a:t>
                      </a:r>
                    </a:p>
                  </a:txBody>
                  <a:tcPr marL="91214" marR="91214" marT="45607" marB="456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2935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Khyber</a:t>
                      </a:r>
                      <a:r>
                        <a:rPr lang="en-US" sz="24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</a:rPr>
                        <a:t>Pakhtunkhwa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214" marR="91214" marT="45607" marB="45607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2,782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28,868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013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Punjab</a:t>
                      </a:r>
                    </a:p>
                  </a:txBody>
                  <a:tcPr marL="91214" marR="91214" marT="45607" marB="45607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1,605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11,703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93,746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9096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Sindh</a:t>
                      </a:r>
                    </a:p>
                  </a:txBody>
                  <a:tcPr marL="91214" marR="91214" marT="45607" marB="45607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5,140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43,838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801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Balochistan</a:t>
                      </a:r>
                      <a:endParaRPr lang="en-US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214" marR="91214" marT="45607" marB="45607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11,860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8013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Islamabad</a:t>
                      </a:r>
                    </a:p>
                  </a:txBody>
                  <a:tcPr marL="91214" marR="91214" marT="45607" marB="45607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1,737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8013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AJK</a:t>
                      </a:r>
                    </a:p>
                  </a:txBody>
                  <a:tcPr marL="91214" marR="91214" marT="45607" marB="45607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4,124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8013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GB</a:t>
                      </a:r>
                    </a:p>
                  </a:txBody>
                  <a:tcPr marL="91214" marR="91214" marT="45607" marB="45607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1,339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28013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Total</a:t>
                      </a:r>
                    </a:p>
                  </a:txBody>
                  <a:tcPr marL="91214" marR="91214" marT="45607" marB="45607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3,405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21,211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185,512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1A009BEC-A94A-3A3A-3962-D8E2EC13A513}"/>
              </a:ext>
            </a:extLst>
          </p:cNvPr>
          <p:cNvSpPr/>
          <p:nvPr/>
        </p:nvSpPr>
        <p:spPr>
          <a:xfrm>
            <a:off x="68240" y="0"/>
            <a:ext cx="11003438" cy="97643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lnSpc>
                <a:spcPct val="80000"/>
              </a:lnSpc>
            </a:pPr>
            <a:r>
              <a:rPr lang="en-US" sz="3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CENSUS AREAS BY ADMIN. UNITS</a:t>
            </a:r>
            <a:endParaRPr lang="en-US" sz="32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04918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3835"/>
            <a:ext cx="12101397" cy="629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"/>
            <a:ext cx="12153901" cy="605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6688"/>
            <a:ext cx="12192000" cy="6041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39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F2AE596-2058-C18A-B2C9-CF7F7CE821FF}"/>
              </a:ext>
            </a:extLst>
          </p:cNvPr>
          <p:cNvPicPr/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3581400" y="1666254"/>
            <a:ext cx="4552567" cy="4790728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9358" y="1045029"/>
            <a:ext cx="10206786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2998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3933" y="622893"/>
            <a:ext cx="993457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3505201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775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30096" y="1343025"/>
            <a:ext cx="2176179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0626" y="1329871"/>
            <a:ext cx="9797143" cy="4577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775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30096" y="1343025"/>
            <a:ext cx="2176179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168" y="1340180"/>
            <a:ext cx="9819595" cy="258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" y="3897004"/>
            <a:ext cx="9920289" cy="104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6122" y="4903171"/>
            <a:ext cx="9697978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04812" y="5968975"/>
            <a:ext cx="73818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775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30096" y="1343025"/>
            <a:ext cx="2176179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1695450"/>
            <a:ext cx="98869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4731011"/>
            <a:ext cx="9949218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775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30096" y="1343025"/>
            <a:ext cx="2176179" cy="5071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2324100"/>
            <a:ext cx="9848849" cy="4131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-152400"/>
            <a:ext cx="47148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8424" y="2805326"/>
            <a:ext cx="9590467" cy="1932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4464" y="4566030"/>
            <a:ext cx="9048750" cy="1862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6375" y="0"/>
            <a:ext cx="95059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52575" y="1366838"/>
            <a:ext cx="95059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975"/>
            <a:ext cx="11969939" cy="6302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4929" y="2191657"/>
            <a:ext cx="9420694" cy="351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340" y="865413"/>
            <a:ext cx="3122374" cy="281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51427" y="1233081"/>
            <a:ext cx="2743200" cy="2342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56368" y="1254483"/>
            <a:ext cx="2911182" cy="242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920" y="933450"/>
            <a:ext cx="8884129" cy="4310562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128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993" y="468645"/>
            <a:ext cx="10120373" cy="595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BD78796-B27D-2036-BDDE-7E1B0933E7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6"/>
          <a:stretch/>
        </p:blipFill>
        <p:spPr>
          <a:xfrm>
            <a:off x="217946" y="32876"/>
            <a:ext cx="790858" cy="101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866" y="1658256"/>
            <a:ext cx="114109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583915" cy="241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3826"/>
            <a:ext cx="11036808" cy="962486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>
            <a:normAutofit/>
          </a:bodyPr>
          <a:lstStyle/>
          <a:p>
            <a:pPr algn="l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      HISTORY OF CENSUS TAKING</a:t>
            </a:r>
            <a:endParaRPr lang="en-US" sz="3200" b="1" dirty="0">
              <a:solidFill>
                <a:schemeClr val="l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697FFB3-0520-297F-20F4-CB0FCD94F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19200"/>
            <a:ext cx="10972800" cy="4906969"/>
          </a:xfrm>
        </p:spPr>
        <p:txBody>
          <a:bodyPr>
            <a:normAutofit fontScale="92500" lnSpcReduction="20000"/>
          </a:bodyPr>
          <a:lstStyle/>
          <a:p>
            <a:pPr marL="428625" indent="-428625" algn="just" defTabSz="375047">
              <a:spcBef>
                <a:spcPct val="50000"/>
              </a:spcBef>
              <a:defRPr/>
            </a:pPr>
            <a:r>
              <a:rPr lang="en-US" sz="3375" dirty="0">
                <a:latin typeface="Arial" pitchFamily="34" charset="0"/>
                <a:cs typeface="Arial" pitchFamily="34" charset="0"/>
              </a:rPr>
              <a:t>First regular Population Census in the areas now comprising Pakistan was held in </a:t>
            </a:r>
            <a:r>
              <a:rPr lang="en-US" sz="3375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1881. </a:t>
            </a:r>
            <a:r>
              <a:rPr lang="en-US" sz="3375" dirty="0">
                <a:latin typeface="Arial" pitchFamily="34" charset="0"/>
                <a:cs typeface="Arial" pitchFamily="34" charset="0"/>
              </a:rPr>
              <a:t>Since then regular Censuses were conducted after every ten years up to 1981.</a:t>
            </a:r>
          </a:p>
          <a:p>
            <a:pPr marL="428625" indent="-428625" algn="just" defTabSz="375047">
              <a:spcBef>
                <a:spcPct val="50000"/>
              </a:spcBef>
              <a:defRPr/>
            </a:pPr>
            <a:r>
              <a:rPr lang="en-US" sz="34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Six </a:t>
            </a:r>
            <a:r>
              <a:rPr lang="en-US" sz="3375" dirty="0">
                <a:latin typeface="Arial" pitchFamily="34" charset="0"/>
                <a:cs typeface="Arial" pitchFamily="34" charset="0"/>
              </a:rPr>
              <a:t>Censuses have been undertaken so far i.e.</a:t>
            </a:r>
            <a:r>
              <a:rPr lang="en-US" sz="3375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375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1951, 1961, 1972, 1981, 1998</a:t>
            </a:r>
            <a:r>
              <a:rPr lang="en-US" sz="3375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375" dirty="0">
                <a:latin typeface="Arial" pitchFamily="34" charset="0"/>
                <a:cs typeface="Arial" pitchFamily="34" charset="0"/>
              </a:rPr>
              <a:t>and last in </a:t>
            </a:r>
            <a:r>
              <a:rPr lang="en-US" sz="34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2017</a:t>
            </a:r>
            <a:r>
              <a:rPr lang="en-US" sz="3375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marL="428625" indent="-428625" algn="just" defTabSz="375047">
              <a:spcBef>
                <a:spcPct val="50000"/>
              </a:spcBef>
              <a:defRPr/>
            </a:pPr>
            <a:r>
              <a:rPr lang="en-US" sz="3375" dirty="0">
                <a:latin typeface="Arial" pitchFamily="34" charset="0"/>
                <a:cs typeface="Arial" pitchFamily="34" charset="0"/>
              </a:rPr>
              <a:t>All Censuses were conducted </a:t>
            </a:r>
            <a:r>
              <a:rPr lang="en-US" sz="34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traditional paper </a:t>
            </a:r>
            <a:r>
              <a:rPr lang="en-US" sz="3375" dirty="0">
                <a:latin typeface="Arial" pitchFamily="34" charset="0"/>
                <a:cs typeface="Arial" pitchFamily="34" charset="0"/>
              </a:rPr>
              <a:t>based method </a:t>
            </a:r>
          </a:p>
          <a:p>
            <a:pPr marL="428625" indent="-428625" algn="just" defTabSz="375047">
              <a:spcBef>
                <a:spcPct val="50000"/>
              </a:spcBef>
              <a:defRPr/>
            </a:pPr>
            <a:r>
              <a:rPr lang="en-US" sz="3375" dirty="0">
                <a:latin typeface="Arial" pitchFamily="34" charset="0"/>
                <a:cs typeface="Arial" pitchFamily="34" charset="0"/>
              </a:rPr>
              <a:t>6</a:t>
            </a:r>
            <a:r>
              <a:rPr lang="en-US" sz="3375" baseline="30000" dirty="0">
                <a:latin typeface="Arial" pitchFamily="34" charset="0"/>
                <a:cs typeface="Arial" pitchFamily="34" charset="0"/>
              </a:rPr>
              <a:t>th </a:t>
            </a:r>
            <a:r>
              <a:rPr lang="en-US" sz="3375" dirty="0">
                <a:latin typeface="Arial" pitchFamily="34" charset="0"/>
                <a:cs typeface="Arial" pitchFamily="34" charset="0"/>
              </a:rPr>
              <a:t>Population &amp; Housing Census was conducted from </a:t>
            </a:r>
            <a:r>
              <a:rPr lang="en-US" sz="34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15</a:t>
            </a:r>
            <a:r>
              <a:rPr lang="en-US" sz="3400" b="1" baseline="30000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3400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34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March-2017 to 24th May, 2017.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BD37D6-5B03-32C4-18D4-2191D8E8B7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6"/>
          <a:stretch/>
        </p:blipFill>
        <p:spPr>
          <a:xfrm>
            <a:off x="76200" y="40944"/>
            <a:ext cx="703523" cy="9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034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3825"/>
            <a:ext cx="12192000" cy="1196613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>
            <a:normAutofit/>
          </a:bodyPr>
          <a:lstStyle/>
          <a:p>
            <a:pPr algn="l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        RESULTS OF CENSUS-2017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96285"/>
            <a:ext cx="838200" cy="818116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1B96C8-2D86-2CA2-17B6-B63CCA453C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131" y="1210439"/>
            <a:ext cx="11277600" cy="2249273"/>
          </a:xfrm>
        </p:spPr>
        <p:txBody>
          <a:bodyPr>
            <a:normAutofit fontScale="85000" lnSpcReduction="10000"/>
          </a:bodyPr>
          <a:lstStyle/>
          <a:p>
            <a:pPr marL="428625" indent="-428625" algn="just" defTabSz="375047">
              <a:spcBef>
                <a:spcPct val="50000"/>
              </a:spcBef>
              <a:defRPr/>
            </a:pPr>
            <a:r>
              <a:rPr lang="en-US" sz="3281" dirty="0">
                <a:latin typeface="Arial" pitchFamily="34" charset="0"/>
                <a:cs typeface="Arial" pitchFamily="34" charset="0"/>
              </a:rPr>
              <a:t>Final results of Census-2017 were approved in </a:t>
            </a:r>
            <a:r>
              <a:rPr lang="en-US" sz="3900" b="1" dirty="0">
                <a:solidFill>
                  <a:srgbClr val="FF6600"/>
                </a:solidFill>
                <a:latin typeface="Calibri"/>
              </a:rPr>
              <a:t>45</a:t>
            </a:r>
            <a:r>
              <a:rPr lang="en-US" sz="3900" b="1" baseline="30000" dirty="0">
                <a:solidFill>
                  <a:srgbClr val="FF6600"/>
                </a:solidFill>
                <a:latin typeface="Calibri"/>
              </a:rPr>
              <a:t>th</a:t>
            </a:r>
            <a:r>
              <a:rPr lang="en-US" sz="3900" b="1" dirty="0">
                <a:solidFill>
                  <a:srgbClr val="FF6600"/>
                </a:solidFill>
                <a:latin typeface="Calibri"/>
              </a:rPr>
              <a:t> Council of Common Interests (CCI) meeting</a:t>
            </a:r>
            <a:r>
              <a:rPr lang="en-US" sz="3281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81" dirty="0">
                <a:latin typeface="Arial" pitchFamily="34" charset="0"/>
                <a:cs typeface="Arial" pitchFamily="34" charset="0"/>
              </a:rPr>
              <a:t>held on </a:t>
            </a:r>
            <a:r>
              <a:rPr lang="en-US" sz="3281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12</a:t>
            </a:r>
            <a:r>
              <a:rPr lang="en-US" sz="3281" b="1" baseline="30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3281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April, 2021.</a:t>
            </a:r>
            <a:endParaRPr lang="en-US" sz="3281" b="1" dirty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  <a:p>
            <a:pPr marL="428625" indent="-428625" algn="just" defTabSz="375047">
              <a:spcBef>
                <a:spcPct val="50000"/>
              </a:spcBef>
              <a:defRPr/>
            </a:pPr>
            <a:r>
              <a:rPr lang="en-US" sz="3281" b="1" dirty="0">
                <a:latin typeface="Arial" pitchFamily="34" charset="0"/>
                <a:cs typeface="Arial" pitchFamily="34" charset="0"/>
              </a:rPr>
              <a:t>The Council of Common Interests directed that:- </a:t>
            </a:r>
          </a:p>
          <a:p>
            <a:pPr marL="378023" indent="-378023" algn="just" defTabSz="375047">
              <a:spcBef>
                <a:spcPct val="50000"/>
              </a:spcBef>
              <a:buNone/>
              <a:defRPr/>
            </a:pPr>
            <a:r>
              <a:rPr lang="en-US" sz="2625" b="1" dirty="0">
                <a:solidFill>
                  <a:srgbClr val="FF0000"/>
                </a:solidFill>
              </a:rPr>
              <a:t>	</a:t>
            </a:r>
            <a:endParaRPr lang="en-US" sz="2625" dirty="0"/>
          </a:p>
          <a:p>
            <a:pPr marL="428625" indent="-428625" algn="just" defTabSz="375047">
              <a:spcBef>
                <a:spcPct val="50000"/>
              </a:spcBef>
              <a:defRPr/>
            </a:pPr>
            <a:endParaRPr lang="en-US" sz="3375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800B44-58D2-0BE2-8DFC-65BF6875C7C3}"/>
              </a:ext>
            </a:extLst>
          </p:cNvPr>
          <p:cNvSpPr txBox="1"/>
          <p:nvPr/>
        </p:nvSpPr>
        <p:spPr>
          <a:xfrm>
            <a:off x="1969684" y="2802487"/>
            <a:ext cx="8596716" cy="3676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b="1" dirty="0">
                <a:solidFill>
                  <a:srgbClr val="FF6600"/>
                </a:solidFill>
                <a:latin typeface="Calibri"/>
              </a:rPr>
              <a:t>“</a:t>
            </a:r>
            <a:r>
              <a:rPr lang="en-US" sz="3600" b="1" dirty="0">
                <a:solidFill>
                  <a:srgbClr val="FF6600"/>
                </a:solidFill>
              </a:rPr>
              <a:t>The process of next Census should start as early as possible according to International best practices by using latest technology</a:t>
            </a:r>
            <a:r>
              <a:rPr lang="en-US" sz="3200" b="1" dirty="0">
                <a:solidFill>
                  <a:srgbClr val="FF6600"/>
                </a:solidFill>
              </a:rPr>
              <a:t>” </a:t>
            </a:r>
          </a:p>
          <a:p>
            <a:pPr defTabSz="857203"/>
            <a:endParaRPr lang="en-US" sz="1688" dirty="0">
              <a:solidFill>
                <a:srgbClr val="FF3300"/>
              </a:solidFill>
              <a:latin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D9A63C-5641-68EB-C4AC-34B2AEE3D4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6"/>
          <a:stretch/>
        </p:blipFill>
        <p:spPr>
          <a:xfrm>
            <a:off x="81256" y="13826"/>
            <a:ext cx="751887" cy="96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637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729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72902"/>
              <a:t>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3825"/>
            <a:ext cx="12192000" cy="1114145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293" tIns="43646" rIns="87293" bIns="43646" rtlCol="0" anchor="ctr">
            <a:normAutofit/>
          </a:bodyPr>
          <a:lstStyle/>
          <a:p>
            <a:pPr algn="l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CONSTITUTION OF COMMITTEE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EBE48A3-67D8-8F00-857C-C71BF225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96285"/>
            <a:ext cx="838200" cy="818116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3B4AE32-5572-BD14-DEE8-841924F15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86629"/>
            <a:ext cx="10972800" cy="4343400"/>
          </a:xfrm>
        </p:spPr>
        <p:txBody>
          <a:bodyPr>
            <a:normAutofit fontScale="77500" lnSpcReduction="20000"/>
          </a:bodyPr>
          <a:lstStyle/>
          <a:p>
            <a:pPr marL="0" indent="0" algn="just" defTabSz="375047">
              <a:lnSpc>
                <a:spcPct val="120000"/>
              </a:lnSpc>
              <a:spcBef>
                <a:spcPct val="50000"/>
              </a:spcBef>
              <a:buNone/>
              <a:defRPr/>
            </a:pPr>
            <a:r>
              <a:rPr lang="en-US" sz="4100" dirty="0">
                <a:latin typeface="Arial" panose="020B0604020202020204" pitchFamily="34" charset="0"/>
                <a:cs typeface="Arial" panose="020B0604020202020204" pitchFamily="34" charset="0"/>
              </a:rPr>
              <a:t>To bring </a:t>
            </a:r>
            <a:r>
              <a:rPr lang="en-US" sz="41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transparency, credibility </a:t>
            </a:r>
            <a:r>
              <a:rPr lang="en-US" sz="4100" dirty="0"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en-US" sz="41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wider acceptability </a:t>
            </a:r>
            <a:r>
              <a:rPr lang="en-US" sz="4100" dirty="0">
                <a:latin typeface="Arial" panose="020B0604020202020204" pitchFamily="34" charset="0"/>
                <a:cs typeface="Arial" panose="020B0604020202020204" pitchFamily="34" charset="0"/>
              </a:rPr>
              <a:t>of Census Processes &amp; Results </a:t>
            </a:r>
          </a:p>
          <a:p>
            <a:pPr marL="428625" indent="-428625" algn="just" defTabSz="375047">
              <a:spcBef>
                <a:spcPct val="50000"/>
              </a:spcBef>
              <a:defRPr/>
            </a:pPr>
            <a:endParaRPr lang="en-US" sz="4300" b="1" dirty="0"/>
          </a:p>
          <a:p>
            <a:pPr marL="810521" lvl="1" indent="-428625" algn="just" defTabSz="375047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4100" dirty="0">
                <a:latin typeface="Arial" panose="020B0604020202020204" pitchFamily="34" charset="0"/>
                <a:cs typeface="Arial" panose="020B0604020202020204" pitchFamily="34" charset="0"/>
              </a:rPr>
              <a:t>Government of Pakistan Constituted the</a:t>
            </a:r>
            <a:r>
              <a:rPr lang="en-US" sz="4100" b="1" dirty="0">
                <a:latin typeface="Arial" panose="020B0604020202020204" pitchFamily="34" charset="0"/>
                <a:cs typeface="Arial" panose="020B0604020202020204" pitchFamily="34" charset="0"/>
              </a:rPr>
              <a:t> Committee </a:t>
            </a:r>
            <a:r>
              <a:rPr lang="en-US" sz="4100" dirty="0">
                <a:latin typeface="Arial" panose="020B0604020202020204" pitchFamily="34" charset="0"/>
                <a:cs typeface="Arial" panose="020B0604020202020204" pitchFamily="34" charset="0"/>
              </a:rPr>
              <a:t>of Renowned Demographers &amp; Experts with comprehensive</a:t>
            </a:r>
            <a:r>
              <a:rPr lang="en-US" sz="4100" b="1" dirty="0">
                <a:latin typeface="Arial" panose="020B0604020202020204" pitchFamily="34" charset="0"/>
                <a:cs typeface="Arial" panose="020B0604020202020204" pitchFamily="34" charset="0"/>
              </a:rPr>
              <a:t> TORS </a:t>
            </a:r>
          </a:p>
          <a:p>
            <a:pPr marL="378023" indent="-378023" algn="just" defTabSz="375047">
              <a:spcBef>
                <a:spcPct val="50000"/>
              </a:spcBef>
              <a:buNone/>
              <a:defRPr/>
            </a:pPr>
            <a:r>
              <a:rPr lang="en-US" sz="3900" b="1" dirty="0">
                <a:solidFill>
                  <a:srgbClr val="FF0000"/>
                </a:solidFill>
              </a:rPr>
              <a:t>	</a:t>
            </a:r>
            <a:endParaRPr lang="en-US" sz="3900" dirty="0"/>
          </a:p>
          <a:p>
            <a:pPr marL="428625" indent="-428625" algn="just" defTabSz="375047">
              <a:spcBef>
                <a:spcPct val="50000"/>
              </a:spcBef>
              <a:defRPr/>
            </a:pPr>
            <a:endParaRPr lang="en-US" sz="3375" b="1" dirty="0"/>
          </a:p>
        </p:txBody>
      </p:sp>
    </p:spTree>
    <p:extLst>
      <p:ext uri="{BB962C8B-B14F-4D97-AF65-F5344CB8AC3E}">
        <p14:creationId xmlns:p14="http://schemas.microsoft.com/office/powerpoint/2010/main" val="37109114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8040</TotalTime>
  <Words>1408</Words>
  <Application>Microsoft Office PowerPoint</Application>
  <PresentationFormat>Widescreen</PresentationFormat>
  <Paragraphs>278</Paragraphs>
  <Slides>46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Arial</vt:lpstr>
      <vt:lpstr>Calibri</vt:lpstr>
      <vt:lpstr>Constantia</vt:lpstr>
      <vt:lpstr>Times New Roman</vt:lpstr>
      <vt:lpstr>Trebuchet MS</vt:lpstr>
      <vt:lpstr>Wingdings</vt:lpstr>
      <vt:lpstr>Wingdings 2</vt:lpstr>
      <vt:lpstr>Flow</vt:lpstr>
      <vt:lpstr>PowerPoint Presentation</vt:lpstr>
      <vt:lpstr>PowerPoint Presentation</vt:lpstr>
      <vt:lpstr>DAY-1</vt:lpstr>
      <vt:lpstr>PowerPoint Presentation</vt:lpstr>
      <vt:lpstr>PowerPoint Presentation</vt:lpstr>
      <vt:lpstr>PowerPoint Presentation</vt:lpstr>
      <vt:lpstr>       HISTORY OF CENSUS TAKING</vt:lpstr>
      <vt:lpstr>         RESULTS OF CENSUS-2017 </vt:lpstr>
      <vt:lpstr>CONSTITUTION OF COMMITTEE</vt:lpstr>
      <vt:lpstr>MAJOR RECOMMENDATIONS OF CENSUS ADVISORY COMMITTEE </vt:lpstr>
      <vt:lpstr>APPROVAL  OF CENSUS ADVISORY COMMITTEE(CAC)</vt:lpstr>
      <vt:lpstr>RECOMMENDATIONS</vt:lpstr>
      <vt:lpstr>PowerPoint Presentation</vt:lpstr>
      <vt:lpstr>APPROVAL  OF CENSUS ADVISORY COMMITTEE(CAC)</vt:lpstr>
      <vt:lpstr>APPROVAL  OF CENSUS ADVISORY COMMITTEE(CAC)</vt:lpstr>
      <vt:lpstr>RECOMMENDATIONS</vt:lpstr>
      <vt:lpstr>APPROVAL  OF CENSUS ADVISORY COMMITTEE(CAC)</vt:lpstr>
      <vt:lpstr>MONITORING MECHANISM</vt:lpstr>
      <vt:lpstr>ROLE OF PROVINCIAL GOVERNMENTS (CONT…)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URBAN BLOCK MAP</vt:lpstr>
      <vt:lpstr>URBAN CIRCLE MAP</vt:lpstr>
      <vt:lpstr>MAUZA MAP</vt:lpstr>
      <vt:lpstr>CENSUS STRUCTURE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Pakistan Bureau of Statistics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Hewlett-Packard Company</dc:creator>
  <cp:lastModifiedBy>DELL</cp:lastModifiedBy>
  <cp:revision>745</cp:revision>
  <dcterms:created xsi:type="dcterms:W3CDTF">2022-06-22T05:56:42Z</dcterms:created>
  <dcterms:modified xsi:type="dcterms:W3CDTF">2023-01-03T10:12:36Z</dcterms:modified>
</cp:coreProperties>
</file>